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_rels/presentation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11.png" ContentType="image/png"/>
  <Override PartName="/ppt/media/image3.png" ContentType="image/png"/>
  <Override PartName="/ppt/media/image23.png" ContentType="image/png"/>
  <Override PartName="/ppt/media/image2.png" ContentType="image/png"/>
  <Override PartName="/ppt/media/image22.png" ContentType="image/png"/>
  <Override PartName="/ppt/media/image4.jpeg" ContentType="image/jpeg"/>
  <Override PartName="/ppt/media/image6.png" ContentType="image/png"/>
  <Override PartName="/ppt/media/image7.png" ContentType="image/png"/>
  <Override PartName="/ppt/media/image5.jpeg" ContentType="image/jpeg"/>
  <Override PartName="/ppt/media/image8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6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20.png" ContentType="image/png"/>
  <Override PartName="/ppt/media/image18.png" ContentType="image/png"/>
  <Override PartName="/ppt/media/image15.png" ContentType="image/png"/>
  <Override PartName="/ppt/media/image21.png" ContentType="image/png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26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9.xml.rels" ContentType="application/vnd.openxmlformats-package.relationships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200" spc="-1" strike="noStrike">
                <a:solidFill>
                  <a:srgbClr val="000000"/>
                </a:solidFill>
                <a:latin typeface="Gill Sans"/>
              </a:rPr>
              <a:t>Click to move the slide</a:t>
            </a: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BF163D3-37C3-46FD-A50F-B7C3DD7CD0E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Plutot qu’un catalogue de travaux de recherches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Je detaillerai un pan important de mes travaux en separation de source, particulierement illustratif de mon travail au LCS a la frontiere entre developpements methodologiques et applications en astrophysique.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898C2A-97D0-4CFD-A6A3-D13C13722A9A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1270080" y="689328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A7AE9E7-6898-4D7D-B2A7-0E7B7205951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6322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9EED1D-E1AB-4344-961C-4CB7E356009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80816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834624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127008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480816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834624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EA49FE2-C1EA-4154-90DC-0DF5493DCF7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5A6D0C-95BA-4495-8473-99AAFA5FC195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1270080" y="5029200"/>
            <a:ext cx="1046448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6F0F831-2543-4423-BF81-A05A170579CD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1046448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87AAF7-AE6A-4A70-A427-5E7C81A30C73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93CC06-5848-4809-8B7C-B5BC5AD8C43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F78B7D-973B-40BD-8615-4114FDA6D2C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1270080" y="1696320"/>
            <a:ext cx="10464480" cy="195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CABEE9-A896-4D17-91B4-DEB75B2F963B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B63A94-BE4B-4508-8C4D-E598410E7BE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270080" y="5029200"/>
            <a:ext cx="1046448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B264960-9C88-4A59-BDFD-83944996CAA1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6322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0EB32F-237E-47C0-AB35-355E649B139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041F91-B034-4F3A-9E46-59E5B2692CE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1270080" y="689328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5D43A1-E6EB-487A-91B2-269D79BD8A1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6322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C8C0FC-F89F-4F57-9F25-8CA8704BF52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80816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346240" y="502920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127008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80816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346240" y="6893280"/>
            <a:ext cx="336924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E6D37-18A8-4C5F-A59A-2E2D925F0C1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1046448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8A6926-8C1E-41A1-A62C-448F97DDA5F8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BF251EC-C415-480D-95E1-7DD1968B5365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7192DB8-7AC0-4197-B72D-05EE628B863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70080" y="1696320"/>
            <a:ext cx="10464480" cy="195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2D7D7BD-B505-46D9-8B26-59FC96DA8DD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20F8D1-6E85-4E0B-BE42-29E662BD3C6D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3568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632280" y="689328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9D15D84-2774-4D8E-BDE5-B187C135A46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2700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632280" y="5029200"/>
            <a:ext cx="510660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1270080" y="6893280"/>
            <a:ext cx="10464480" cy="170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ctr">
              <a:spcBef>
                <a:spcPts val="1417"/>
              </a:spcBef>
              <a:buNone/>
            </a:pP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5624B30-0D71-45C1-B69B-8C137E5E6F2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tangle" hidden="1"/>
          <p:cNvSpPr/>
          <p:nvPr/>
        </p:nvSpPr>
        <p:spPr>
          <a:xfrm flipH="1" rot="10800000">
            <a:off x="-469440" y="-177120"/>
            <a:ext cx="13550400" cy="1536480"/>
          </a:xfrm>
          <a:prstGeom prst="rect">
            <a:avLst/>
          </a:prstGeom>
          <a:gradFill rotWithShape="0">
            <a:gsLst>
              <a:gs pos="0">
                <a:srgbClr val="004565"/>
              </a:gs>
              <a:gs pos="100000">
                <a:srgbClr val="ffffff"/>
              </a:gs>
            </a:gsLst>
            <a:lin ang="0"/>
          </a:gradFill>
          <a:ln w="12700">
            <a:noFill/>
          </a:ln>
          <a:effectLst>
            <a:outerShdw algn="b" blurRad="63360" dir="2700000" dist="75858" kx="0" ky="0" rotWithShape="0" sx="100000" sy="10000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" name="Rectangle" hidden="1"/>
          <p:cNvSpPr/>
          <p:nvPr/>
        </p:nvSpPr>
        <p:spPr>
          <a:xfrm flipH="1" rot="10800000">
            <a:off x="-279000" y="9220320"/>
            <a:ext cx="13550400" cy="1625400"/>
          </a:xfrm>
          <a:prstGeom prst="rect">
            <a:avLst/>
          </a:prstGeom>
          <a:gradFill rotWithShape="0">
            <a:gsLst>
              <a:gs pos="0">
                <a:srgbClr val="004565"/>
              </a:gs>
              <a:gs pos="100000">
                <a:srgbClr val="ffffff"/>
              </a:gs>
            </a:gsLst>
            <a:lin ang="0"/>
          </a:gradFill>
          <a:ln w="12700">
            <a:noFill/>
          </a:ln>
          <a:effectLst>
            <a:outerShdw algn="b" blurRad="63360" dir="2700000" dist="75858" kx="0" ky="0" rotWithShape="0" sx="100000" sy="10000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" name="NatImages Workshop - Nov, 9th  2011" hidden="1"/>
          <p:cNvSpPr/>
          <p:nvPr/>
        </p:nvSpPr>
        <p:spPr>
          <a:xfrm>
            <a:off x="25560" y="9360720"/>
            <a:ext cx="350496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fffefe"/>
                </a:solidFill>
                <a:latin typeface="Arial"/>
                <a:ea typeface="Arial"/>
              </a:rPr>
              <a:t>NatImages Workshop - Nov, 9th  2011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CS-Orion meeting  - 01/28/2011" hidden="1"/>
          <p:cNvSpPr/>
          <p:nvPr/>
        </p:nvSpPr>
        <p:spPr>
          <a:xfrm>
            <a:off x="-2616120" y="9436680"/>
            <a:ext cx="274284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2b4c6c"/>
                </a:solidFill>
                <a:latin typeface="Arial"/>
                <a:ea typeface="Arial"/>
              </a:rPr>
              <a:t>CS-Orion meeting  - 01/28/2011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270080" y="0"/>
            <a:ext cx="10464480" cy="49399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400" spc="-1" strike="noStrike">
                <a:solidFill>
                  <a:srgbClr val="000000"/>
                </a:solidFill>
                <a:latin typeface="Gill Sans"/>
                <a:ea typeface="Gill Sans"/>
              </a:rPr>
              <a:t>Title Text</a:t>
            </a:r>
            <a:endParaRPr b="0" lang="en-US" sz="84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270080" y="5029200"/>
            <a:ext cx="10464480" cy="3568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Gill Sans"/>
              </a:rPr>
              <a:t>Body Level One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Gill Sans"/>
              </a:rPr>
              <a:t>Body Level Two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Gill Sans"/>
              </a:rPr>
              <a:t>Body Level Three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Gill Sans"/>
              </a:rPr>
              <a:t>Body Level Four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  <a:ea typeface="Gill Sans"/>
              </a:rPr>
              <a:t>Body Level Five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9320040" y="877968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accent3">
            <a:lumOff val="44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 hidden="1"/>
          <p:cNvSpPr/>
          <p:nvPr/>
        </p:nvSpPr>
        <p:spPr>
          <a:xfrm flipH="1" rot="10800000">
            <a:off x="-469440" y="-177120"/>
            <a:ext cx="13550400" cy="1536480"/>
          </a:xfrm>
          <a:prstGeom prst="rect">
            <a:avLst/>
          </a:prstGeom>
          <a:gradFill rotWithShape="0">
            <a:gsLst>
              <a:gs pos="0">
                <a:srgbClr val="004565"/>
              </a:gs>
              <a:gs pos="100000">
                <a:srgbClr val="ffffff"/>
              </a:gs>
            </a:gsLst>
            <a:lin ang="0"/>
          </a:gradFill>
          <a:ln w="12700">
            <a:noFill/>
          </a:ln>
          <a:effectLst>
            <a:outerShdw algn="b" blurRad="63360" dir="2700000" dist="75858" kx="0" ky="0" rotWithShape="0" sx="100000" sy="10000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44" name="Rectangle" hidden="1"/>
          <p:cNvSpPr/>
          <p:nvPr/>
        </p:nvSpPr>
        <p:spPr>
          <a:xfrm flipH="1" rot="10800000">
            <a:off x="-279000" y="9220320"/>
            <a:ext cx="13550400" cy="1625400"/>
          </a:xfrm>
          <a:prstGeom prst="rect">
            <a:avLst/>
          </a:prstGeom>
          <a:gradFill rotWithShape="0">
            <a:gsLst>
              <a:gs pos="0">
                <a:srgbClr val="004565"/>
              </a:gs>
              <a:gs pos="100000">
                <a:srgbClr val="ffffff"/>
              </a:gs>
            </a:gsLst>
            <a:lin ang="0"/>
          </a:gradFill>
          <a:ln w="12700">
            <a:noFill/>
          </a:ln>
          <a:effectLst>
            <a:outerShdw algn="b" blurRad="63360" dir="2700000" dist="75858" kx="0" ky="0" rotWithShape="0" sx="100000" sy="100000">
              <a:srgbClr val="000000">
                <a:alpha val="7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45" name="NatImages Workshop - Nov, 9th  2011" hidden="1"/>
          <p:cNvSpPr/>
          <p:nvPr/>
        </p:nvSpPr>
        <p:spPr>
          <a:xfrm>
            <a:off x="25560" y="9360720"/>
            <a:ext cx="350496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fffefe"/>
                </a:solidFill>
                <a:latin typeface="Arial"/>
                <a:ea typeface="Arial"/>
              </a:rPr>
              <a:t>NatImages Workshop - Nov, 9th  2011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S-Orion meeting  - 01/28/2011" hidden="1"/>
          <p:cNvSpPr/>
          <p:nvPr/>
        </p:nvSpPr>
        <p:spPr>
          <a:xfrm>
            <a:off x="-2616120" y="9436680"/>
            <a:ext cx="2742840" cy="2138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2b4c6c"/>
                </a:solidFill>
                <a:latin typeface="Arial"/>
                <a:ea typeface="Arial"/>
              </a:rPr>
              <a:t>CS-Orion meeting  - 01/28/2011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Rectangle"/>
          <p:cNvSpPr/>
          <p:nvPr/>
        </p:nvSpPr>
        <p:spPr>
          <a:xfrm flipH="1" rot="10800000">
            <a:off x="-279000" y="9220320"/>
            <a:ext cx="13550400" cy="1625400"/>
          </a:xfrm>
          <a:prstGeom prst="rect">
            <a:avLst/>
          </a:prstGeom>
          <a:solidFill>
            <a:srgbClr val="c81d35">
              <a:alpha val="47000"/>
            </a:srgbClr>
          </a:solidFill>
          <a:ln w="25400">
            <a:solidFill>
              <a:srgbClr val="000000">
                <a:alpha val="28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48" name="Séminaire EJN- December, 16th 2022"/>
          <p:cNvSpPr/>
          <p:nvPr/>
        </p:nvSpPr>
        <p:spPr>
          <a:xfrm>
            <a:off x="-1120320" y="9395280"/>
            <a:ext cx="5663880" cy="212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fcfaff"/>
                </a:solidFill>
                <a:latin typeface="Optima"/>
                <a:ea typeface="Optima"/>
              </a:rPr>
              <a:t>Séminaire EJN- December, 16th 2022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Rectangle"/>
          <p:cNvSpPr/>
          <p:nvPr/>
        </p:nvSpPr>
        <p:spPr>
          <a:xfrm flipH="1" rot="10800000">
            <a:off x="-272520" y="-812160"/>
            <a:ext cx="13550400" cy="1625400"/>
          </a:xfrm>
          <a:prstGeom prst="rect">
            <a:avLst/>
          </a:prstGeom>
          <a:solidFill>
            <a:srgbClr val="c81d35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c81d35"/>
              </a:solidFill>
              <a:latin typeface="Gill Sans"/>
              <a:ea typeface="Gill Sans"/>
            </a:endParaRPr>
          </a:p>
        </p:txBody>
      </p:sp>
      <p:pic>
        <p:nvPicPr>
          <p:cNvPr id="50" name="CEA_GB_logotype.jpg" descr="CEA_GB_logotype.jpg"/>
          <p:cNvPicPr/>
          <p:nvPr/>
        </p:nvPicPr>
        <p:blipFill>
          <a:blip r:embed="rId2"/>
          <a:stretch/>
        </p:blipFill>
        <p:spPr>
          <a:xfrm>
            <a:off x="36000" y="55080"/>
            <a:ext cx="907560" cy="740160"/>
          </a:xfrm>
          <a:prstGeom prst="rect">
            <a:avLst/>
          </a:prstGeom>
          <a:ln w="1270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sldNum" idx="2"/>
          </p:nvPr>
        </p:nvSpPr>
        <p:spPr>
          <a:xfrm>
            <a:off x="9718200" y="924120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p>
            <a:pPr indent="0">
              <a:buNone/>
            </a:pP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Gill Sans"/>
              </a:rPr>
              <a:t>Click to edit the title text format</a:t>
            </a:r>
            <a:endParaRPr b="0" lang="en-US" sz="12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</a:rPr>
              <a:t>Click to edit the outline text format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</a:rPr>
              <a:t>Second Outline Level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</a:rPr>
              <a:t>Third Outline Level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600" spc="-1" strike="noStrike">
                <a:solidFill>
                  <a:srgbClr val="000000"/>
                </a:solidFill>
                <a:latin typeface="Gill Sans"/>
              </a:rPr>
              <a:t>Fourth Outline Level</a:t>
            </a:r>
            <a:endParaRPr b="0" lang="en-US" sz="3600" spc="-1" strike="noStrike">
              <a:solidFill>
                <a:srgbClr val="000000"/>
              </a:solidFill>
              <a:latin typeface="Gill Sans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Gill Sans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Gill Sans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Gill Sans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Gill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97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pic>
        <p:nvPicPr>
          <p:cNvPr id="98" name="CEA_GB_logotype.jpg" descr="CEA_GB_logotype.jpg"/>
          <p:cNvPicPr/>
          <p:nvPr/>
        </p:nvPicPr>
        <p:blipFill>
          <a:blip r:embed="rId1">
            <a:alphaModFix amt="83000"/>
          </a:blip>
          <a:stretch/>
        </p:blipFill>
        <p:spPr>
          <a:xfrm>
            <a:off x="171360" y="193680"/>
            <a:ext cx="921240" cy="751320"/>
          </a:xfrm>
          <a:prstGeom prst="rect">
            <a:avLst/>
          </a:prstGeom>
          <a:ln w="12700">
            <a:noFill/>
          </a:ln>
        </p:spPr>
      </p:pic>
      <p:sp>
        <p:nvSpPr>
          <p:cNvPr id="99" name="PlaceHolder 1"/>
          <p:cNvSpPr>
            <a:spLocks noGrp="1"/>
          </p:cNvSpPr>
          <p:nvPr>
            <p:ph type="sldNum" idx="6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0679A0-4B74-40D4-91C8-9AB4E26997B1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0" name="Exploratory PEPR"/>
          <p:cNvSpPr/>
          <p:nvPr/>
        </p:nvSpPr>
        <p:spPr>
          <a:xfrm>
            <a:off x="4438080" y="389880"/>
            <a:ext cx="409320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Exploratory PEPR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NumPEx…"/>
          <p:cNvSpPr/>
          <p:nvPr/>
        </p:nvSpPr>
        <p:spPr>
          <a:xfrm>
            <a:off x="1859040" y="2261160"/>
            <a:ext cx="9251640" cy="26416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br>
              <a:rPr sz="4250"/>
            </a:br>
            <a:r>
              <a:rPr b="0" lang="en-US" sz="720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</a:t>
            </a:r>
            <a:endParaRPr b="0" lang="en-US" sz="7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30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H</a:t>
            </a: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igh Performance Numerics for Exascale 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Dr J. BOBIN CEA, co-director of NumPEx…"/>
          <p:cNvSpPr/>
          <p:nvPr/>
        </p:nvSpPr>
        <p:spPr>
          <a:xfrm>
            <a:off x="2966760" y="7124760"/>
            <a:ext cx="7070760" cy="16059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6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Dr J. BOBIN CEA, co-director of NumPEx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6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Pr M. DAYDE CNRS, co-director of NumPEx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26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Dr J-Y. BERTHOU INRIA, co-director of NumPEx</a:t>
            </a:r>
            <a:endParaRPr b="0" lang="en-US" sz="2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cnrs.png" descr="cnrs.png"/>
          <p:cNvPicPr/>
          <p:nvPr/>
        </p:nvPicPr>
        <p:blipFill>
          <a:blip r:embed="rId2"/>
          <a:stretch/>
        </p:blipFill>
        <p:spPr>
          <a:xfrm>
            <a:off x="900000" y="132840"/>
            <a:ext cx="1551240" cy="873360"/>
          </a:xfrm>
          <a:prstGeom prst="rect">
            <a:avLst/>
          </a:prstGeom>
          <a:ln w="12700">
            <a:noFill/>
          </a:ln>
        </p:spPr>
      </p:pic>
      <p:pic>
        <p:nvPicPr>
          <p:cNvPr id="104" name="logo_inria_hd.png" descr="logo_inria_hd.png"/>
          <p:cNvPicPr/>
          <p:nvPr/>
        </p:nvPicPr>
        <p:blipFill>
          <a:blip r:embed="rId3"/>
          <a:stretch/>
        </p:blipFill>
        <p:spPr>
          <a:xfrm>
            <a:off x="2230920" y="332640"/>
            <a:ext cx="1551240" cy="473040"/>
          </a:xfrm>
          <a:prstGeom prst="rect">
            <a:avLst/>
          </a:prstGeom>
          <a:ln w="12700">
            <a:noFill/>
          </a:ln>
        </p:spPr>
      </p:pic>
      <p:pic>
        <p:nvPicPr>
          <p:cNvPr id="105" name="Image" descr="Image"/>
          <p:cNvPicPr/>
          <p:nvPr/>
        </p:nvPicPr>
        <p:blipFill>
          <a:blip r:embed="rId4"/>
          <a:stretch/>
        </p:blipFill>
        <p:spPr>
          <a:xfrm>
            <a:off x="11608200" y="210240"/>
            <a:ext cx="1133640" cy="111096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ounded Rectangle"/>
          <p:cNvSpPr/>
          <p:nvPr/>
        </p:nvSpPr>
        <p:spPr>
          <a:xfrm>
            <a:off x="5717520" y="4252680"/>
            <a:ext cx="5746680" cy="1164600"/>
          </a:xfrm>
          <a:prstGeom prst="roundRect">
            <a:avLst>
              <a:gd name="adj" fmla="val 16350"/>
            </a:avLst>
          </a:prstGeom>
          <a:solidFill>
            <a:srgbClr val="e29ab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2" name="Rounded Rectangle"/>
          <p:cNvSpPr/>
          <p:nvPr/>
        </p:nvSpPr>
        <p:spPr>
          <a:xfrm>
            <a:off x="4847760" y="2870280"/>
            <a:ext cx="4387680" cy="1164600"/>
          </a:xfrm>
          <a:prstGeom prst="roundRect">
            <a:avLst>
              <a:gd name="adj" fmla="val 16350"/>
            </a:avLst>
          </a:prstGeom>
          <a:solidFill>
            <a:srgbClr val="e29ab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3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4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5" name="PlaceHolder 1"/>
          <p:cNvSpPr>
            <a:spLocks noGrp="1"/>
          </p:cNvSpPr>
          <p:nvPr>
            <p:ph type="sldNum" idx="15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567939-F449-476E-A0C6-2621E1DAFE95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6" name="NumPEx, Exa-AToW"/>
          <p:cNvSpPr/>
          <p:nvPr/>
        </p:nvSpPr>
        <p:spPr>
          <a:xfrm>
            <a:off x="4122000" y="135720"/>
            <a:ext cx="476064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Exa-AToW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Rounded Rectangle"/>
          <p:cNvSpPr/>
          <p:nvPr/>
        </p:nvSpPr>
        <p:spPr>
          <a:xfrm>
            <a:off x="2896200" y="1487880"/>
            <a:ext cx="7546320" cy="1164600"/>
          </a:xfrm>
          <a:prstGeom prst="roundRect">
            <a:avLst>
              <a:gd name="adj" fmla="val 16350"/>
            </a:avLst>
          </a:prstGeom>
          <a:solidFill>
            <a:srgbClr val="e39bb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8" name="Architectures and tools for large-scale workflows"/>
          <p:cNvSpPr/>
          <p:nvPr/>
        </p:nvSpPr>
        <p:spPr>
          <a:xfrm>
            <a:off x="3705480" y="862200"/>
            <a:ext cx="55591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Architectures and tools for large-scale workflows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Rounded Rectangle"/>
          <p:cNvSpPr/>
          <p:nvPr/>
        </p:nvSpPr>
        <p:spPr>
          <a:xfrm>
            <a:off x="4613040" y="5735160"/>
            <a:ext cx="2422800" cy="1164600"/>
          </a:xfrm>
          <a:prstGeom prst="roundRect">
            <a:avLst>
              <a:gd name="adj" fmla="val 16350"/>
            </a:avLst>
          </a:prstGeom>
          <a:solidFill>
            <a:srgbClr val="e29ab5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60" name="Rounded Rectangle"/>
          <p:cNvSpPr/>
          <p:nvPr/>
        </p:nvSpPr>
        <p:spPr>
          <a:xfrm>
            <a:off x="1347480" y="7017480"/>
            <a:ext cx="5138640" cy="1164600"/>
          </a:xfrm>
          <a:prstGeom prst="roundRect">
            <a:avLst>
              <a:gd name="adj" fmla="val 16350"/>
            </a:avLst>
          </a:prstGeom>
          <a:solidFill>
            <a:srgbClr val="e39bb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61" name="Rounded Rectangle"/>
          <p:cNvSpPr/>
          <p:nvPr/>
        </p:nvSpPr>
        <p:spPr>
          <a:xfrm>
            <a:off x="290880" y="8414280"/>
            <a:ext cx="3713040" cy="1164600"/>
          </a:xfrm>
          <a:prstGeom prst="roundRect">
            <a:avLst>
              <a:gd name="adj" fmla="val 16350"/>
            </a:avLst>
          </a:prstGeom>
          <a:solidFill>
            <a:srgbClr val="e29ab5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62" name="Circle"/>
          <p:cNvSpPr/>
          <p:nvPr/>
        </p:nvSpPr>
        <p:spPr>
          <a:xfrm>
            <a:off x="2269800" y="3855240"/>
            <a:ext cx="2507040" cy="2507040"/>
          </a:xfrm>
          <a:prstGeom prst="ellipse">
            <a:avLst/>
          </a:prstGeom>
          <a:solidFill>
            <a:srgbClr val="b60046">
              <a:alpha val="39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263" name="PC4-ExaAToW"/>
          <p:cNvSpPr/>
          <p:nvPr/>
        </p:nvSpPr>
        <p:spPr>
          <a:xfrm>
            <a:off x="2277360" y="4695840"/>
            <a:ext cx="2436480" cy="516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PC4-ExaAToW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Architectures/tools for…"/>
          <p:cNvSpPr/>
          <p:nvPr/>
        </p:nvSpPr>
        <p:spPr>
          <a:xfrm>
            <a:off x="2611800" y="5235480"/>
            <a:ext cx="1823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Architectures/tools for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large-scale workflows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Federation Governance"/>
          <p:cNvSpPr/>
          <p:nvPr/>
        </p:nvSpPr>
        <p:spPr>
          <a:xfrm>
            <a:off x="509040" y="8758440"/>
            <a:ext cx="32760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Federation Governance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Application &amp; Workflow Support"/>
          <p:cNvSpPr/>
          <p:nvPr/>
        </p:nvSpPr>
        <p:spPr>
          <a:xfrm>
            <a:off x="1634760" y="7340040"/>
            <a:ext cx="45640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Application &amp; Workflow Support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Data Logistic"/>
          <p:cNvSpPr/>
          <p:nvPr/>
        </p:nvSpPr>
        <p:spPr>
          <a:xfrm>
            <a:off x="4744080" y="6022080"/>
            <a:ext cx="18741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Data Logistic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Machine Actionable Data/Project Plan"/>
          <p:cNvSpPr/>
          <p:nvPr/>
        </p:nvSpPr>
        <p:spPr>
          <a:xfrm>
            <a:off x="5932800" y="4561920"/>
            <a:ext cx="53154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Machine Actionable Data/Project Plan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Metadata Centric Approach"/>
          <p:cNvSpPr/>
          <p:nvPr/>
        </p:nvSpPr>
        <p:spPr>
          <a:xfrm>
            <a:off x="5116680" y="3254040"/>
            <a:ext cx="38491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Metadata Centric Approach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Federation of network, data, and compute resources"/>
          <p:cNvSpPr/>
          <p:nvPr/>
        </p:nvSpPr>
        <p:spPr>
          <a:xfrm>
            <a:off x="3081600" y="1819440"/>
            <a:ext cx="71762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Federation of network, data, and compute resources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1" name="Screenshot 2022-12-28 at 08.21.31.png" descr="Screenshot 2022-12-28 at 08.21.31.png"/>
          <p:cNvPicPr/>
          <p:nvPr/>
        </p:nvPicPr>
        <p:blipFill>
          <a:blip r:embed="rId1"/>
          <a:stretch/>
        </p:blipFill>
        <p:spPr>
          <a:xfrm>
            <a:off x="7173000" y="5990760"/>
            <a:ext cx="5772240" cy="360252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73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74" name="PlaceHolder 1"/>
          <p:cNvSpPr>
            <a:spLocks noGrp="1"/>
          </p:cNvSpPr>
          <p:nvPr>
            <p:ph type="sldNum" idx="16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A252963-EC48-4CB9-913C-3A1FECA0B867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5" name="NumPEx, co-design"/>
          <p:cNvSpPr/>
          <p:nvPr/>
        </p:nvSpPr>
        <p:spPr>
          <a:xfrm>
            <a:off x="4546080" y="135720"/>
            <a:ext cx="391320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 ExaDIP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1117800" y="4509000"/>
            <a:ext cx="2507040" cy="2507040"/>
          </a:xfrm>
          <a:prstGeom prst="ellipse">
            <a:avLst/>
          </a:prstGeom>
          <a:solidFill>
            <a:srgbClr val="60b3ff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277" name="PC5-ExaDIP"/>
          <p:cNvSpPr/>
          <p:nvPr/>
        </p:nvSpPr>
        <p:spPr>
          <a:xfrm>
            <a:off x="1226880" y="5254920"/>
            <a:ext cx="225360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PC5-ExaDIP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Screenshot 2022-12-27 at 21.42.15.png"/>
          <p:cNvSpPr/>
          <p:nvPr/>
        </p:nvSpPr>
        <p:spPr>
          <a:xfrm>
            <a:off x="8920080" y="2754000"/>
            <a:ext cx="3740040" cy="5586480"/>
          </a:xfrm>
          <a:custGeom>
            <a:avLst/>
            <a:gdLst>
              <a:gd name="textAreaLeft" fmla="*/ 0 w 3740040"/>
              <a:gd name="textAreaRight" fmla="*/ 3740400 w 3740040"/>
              <a:gd name="textAreaTop" fmla="*/ 0 h 5586480"/>
              <a:gd name="textAreaBottom" fmla="*/ 5586840 h 558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Applications"/>
          <p:cNvSpPr/>
          <p:nvPr/>
        </p:nvSpPr>
        <p:spPr>
          <a:xfrm>
            <a:off x="11142720" y="8388360"/>
            <a:ext cx="146556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Application-driven…"/>
          <p:cNvSpPr/>
          <p:nvPr/>
        </p:nvSpPr>
        <p:spPr>
          <a:xfrm>
            <a:off x="1572840" y="5786640"/>
            <a:ext cx="15616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Application-driven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co-design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Application-driven co-design software development, integration and productivity"/>
          <p:cNvSpPr/>
          <p:nvPr/>
        </p:nvSpPr>
        <p:spPr>
          <a:xfrm>
            <a:off x="1982880" y="816480"/>
            <a:ext cx="90385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Application-driven co-design software development, integration and productivity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Rounded Rectangle"/>
          <p:cNvSpPr/>
          <p:nvPr/>
        </p:nvSpPr>
        <p:spPr>
          <a:xfrm>
            <a:off x="4100400" y="5258160"/>
            <a:ext cx="4344480" cy="1164600"/>
          </a:xfrm>
          <a:prstGeom prst="roundRect">
            <a:avLst>
              <a:gd name="adj" fmla="val 16350"/>
            </a:avLst>
          </a:prstGeom>
          <a:solidFill>
            <a:srgbClr val="bee0ff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83" name="Rounded Rectangle"/>
          <p:cNvSpPr/>
          <p:nvPr/>
        </p:nvSpPr>
        <p:spPr>
          <a:xfrm>
            <a:off x="3779280" y="3857760"/>
            <a:ext cx="1860480" cy="1164600"/>
          </a:xfrm>
          <a:prstGeom prst="roundRect">
            <a:avLst>
              <a:gd name="adj" fmla="val 16350"/>
            </a:avLst>
          </a:prstGeom>
          <a:solidFill>
            <a:srgbClr val="bee0ff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84" name="Rounded Rectangle"/>
          <p:cNvSpPr/>
          <p:nvPr/>
        </p:nvSpPr>
        <p:spPr>
          <a:xfrm>
            <a:off x="1827720" y="2475360"/>
            <a:ext cx="3823560" cy="1164600"/>
          </a:xfrm>
          <a:prstGeom prst="roundRect">
            <a:avLst>
              <a:gd name="adj" fmla="val 16350"/>
            </a:avLst>
          </a:prstGeom>
          <a:solidFill>
            <a:srgbClr val="bee0ff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85" name="Rounded Rectangle"/>
          <p:cNvSpPr/>
          <p:nvPr/>
        </p:nvSpPr>
        <p:spPr>
          <a:xfrm>
            <a:off x="3544560" y="6722640"/>
            <a:ext cx="1742760" cy="1164600"/>
          </a:xfrm>
          <a:prstGeom prst="roundRect">
            <a:avLst>
              <a:gd name="adj" fmla="val 16350"/>
            </a:avLst>
          </a:prstGeom>
          <a:solidFill>
            <a:srgbClr val="bddffe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86" name="Training"/>
          <p:cNvSpPr/>
          <p:nvPr/>
        </p:nvSpPr>
        <p:spPr>
          <a:xfrm>
            <a:off x="3818880" y="7019640"/>
            <a:ext cx="11944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Training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Co-design management"/>
          <p:cNvSpPr/>
          <p:nvPr/>
        </p:nvSpPr>
        <p:spPr>
          <a:xfrm>
            <a:off x="2080440" y="2819520"/>
            <a:ext cx="33188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Co-design management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Co-design"/>
          <p:cNvSpPr/>
          <p:nvPr/>
        </p:nvSpPr>
        <p:spPr>
          <a:xfrm>
            <a:off x="3965400" y="4184280"/>
            <a:ext cx="14688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Co-design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Integration and productivity"/>
          <p:cNvSpPr/>
          <p:nvPr/>
        </p:nvSpPr>
        <p:spPr>
          <a:xfrm>
            <a:off x="4333320" y="5590440"/>
            <a:ext cx="38782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Integration and productivity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ounded Rectangle"/>
          <p:cNvSpPr/>
          <p:nvPr/>
        </p:nvSpPr>
        <p:spPr>
          <a:xfrm>
            <a:off x="2140560" y="1439640"/>
            <a:ext cx="8723160" cy="1399320"/>
          </a:xfrm>
          <a:prstGeom prst="roundRect">
            <a:avLst>
              <a:gd name="adj" fmla="val 16350"/>
            </a:avLst>
          </a:prstGeom>
          <a:solidFill>
            <a:srgbClr val="bee0ff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91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92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sldNum" idx="17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D60C27-AD8B-4DD1-91B0-7A1E1E74F60E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4" name="NumPEx, co-design"/>
          <p:cNvSpPr/>
          <p:nvPr/>
        </p:nvSpPr>
        <p:spPr>
          <a:xfrm>
            <a:off x="4282920" y="135720"/>
            <a:ext cx="443880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co-design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Screenshot 2022-12-27 at 21.42.15.png"/>
          <p:cNvSpPr/>
          <p:nvPr/>
        </p:nvSpPr>
        <p:spPr>
          <a:xfrm>
            <a:off x="8763840" y="3406680"/>
            <a:ext cx="3740040" cy="5586480"/>
          </a:xfrm>
          <a:custGeom>
            <a:avLst/>
            <a:gdLst>
              <a:gd name="textAreaLeft" fmla="*/ 0 w 3740040"/>
              <a:gd name="textAreaRight" fmla="*/ 3740400 w 3740040"/>
              <a:gd name="textAreaTop" fmla="*/ 0 h 5586480"/>
              <a:gd name="textAreaBottom" fmla="*/ 5586840 h 558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Applications"/>
          <p:cNvSpPr/>
          <p:nvPr/>
        </p:nvSpPr>
        <p:spPr>
          <a:xfrm>
            <a:off x="10986120" y="9041040"/>
            <a:ext cx="146556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Application-driven co-design software development, integration and productivity"/>
          <p:cNvSpPr/>
          <p:nvPr/>
        </p:nvSpPr>
        <p:spPr>
          <a:xfrm>
            <a:off x="1982880" y="816480"/>
            <a:ext cx="90385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Application-driven co-design software development, integration and productivity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8" name="Screenshot 2022-12-11 at 20.57.53.png" descr="Screenshot 2022-12-11 at 20.57.53.png"/>
          <p:cNvPicPr/>
          <p:nvPr/>
        </p:nvPicPr>
        <p:blipFill>
          <a:blip r:embed="rId2"/>
          <a:stretch/>
        </p:blipFill>
        <p:spPr>
          <a:xfrm>
            <a:off x="1636200" y="3156840"/>
            <a:ext cx="6299280" cy="5853600"/>
          </a:xfrm>
          <a:prstGeom prst="rect">
            <a:avLst/>
          </a:prstGeom>
          <a:ln w="12700">
            <a:noFill/>
          </a:ln>
        </p:spPr>
      </p:pic>
      <p:sp>
        <p:nvSpPr>
          <p:cNvPr id="299" name="Identify/develop common/transverse…"/>
          <p:cNvSpPr/>
          <p:nvPr/>
        </p:nvSpPr>
        <p:spPr>
          <a:xfrm>
            <a:off x="3335760" y="1590840"/>
            <a:ext cx="6514920" cy="973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20303"/>
                </a:solidFill>
                <a:latin typeface="Arial"/>
                <a:ea typeface="Arial"/>
              </a:rPr>
              <a:t>Identify/develop common/transverse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20303"/>
                </a:solidFill>
                <a:latin typeface="Arial"/>
                <a:ea typeface="Arial"/>
              </a:rPr>
              <a:t>algorithmic/library motifs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01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02" name="NumPEx, co-design demonstrators"/>
          <p:cNvSpPr/>
          <p:nvPr/>
        </p:nvSpPr>
        <p:spPr>
          <a:xfrm>
            <a:off x="2687040" y="135720"/>
            <a:ext cx="763020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co-design demonstrators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3" name="Screenshot 2022-12-11 at 21.01.05.png" descr="Screenshot 2022-12-11 at 21.01.05.png"/>
          <p:cNvPicPr/>
          <p:nvPr/>
        </p:nvPicPr>
        <p:blipFill>
          <a:blip r:embed="rId1"/>
          <a:stretch/>
        </p:blipFill>
        <p:spPr>
          <a:xfrm>
            <a:off x="127080" y="1356480"/>
            <a:ext cx="13004280" cy="7612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05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06" name="PlaceHolder 1"/>
          <p:cNvSpPr>
            <a:spLocks noGrp="1"/>
          </p:cNvSpPr>
          <p:nvPr>
            <p:ph type="sldNum" idx="18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BF039C-9FA3-407F-9F41-A89E94DB924E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7" name="NumPEx, co-design integration/productivity"/>
          <p:cNvSpPr/>
          <p:nvPr/>
        </p:nvSpPr>
        <p:spPr>
          <a:xfrm>
            <a:off x="1655280" y="135720"/>
            <a:ext cx="969372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co-design integration/productivity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Screenshot 2022-12-27 at 21.42.15.png"/>
          <p:cNvSpPr/>
          <p:nvPr/>
        </p:nvSpPr>
        <p:spPr>
          <a:xfrm>
            <a:off x="8867880" y="1886760"/>
            <a:ext cx="3740040" cy="5586480"/>
          </a:xfrm>
          <a:custGeom>
            <a:avLst/>
            <a:gdLst>
              <a:gd name="textAreaLeft" fmla="*/ 0 w 3740040"/>
              <a:gd name="textAreaRight" fmla="*/ 3740400 w 3740040"/>
              <a:gd name="textAreaTop" fmla="*/ 0 h 5586480"/>
              <a:gd name="textAreaBottom" fmla="*/ 5586840 h 558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Applications"/>
          <p:cNvSpPr/>
          <p:nvPr/>
        </p:nvSpPr>
        <p:spPr>
          <a:xfrm>
            <a:off x="11038320" y="7516440"/>
            <a:ext cx="146556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Application-driven co-design software development, integration and productivity"/>
          <p:cNvSpPr/>
          <p:nvPr/>
        </p:nvSpPr>
        <p:spPr>
          <a:xfrm>
            <a:off x="1982880" y="816480"/>
            <a:ext cx="90385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Application-driven co-design software development, integration and productivity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1" name="Group"/>
          <p:cNvGrpSpPr/>
          <p:nvPr/>
        </p:nvGrpSpPr>
        <p:grpSpPr>
          <a:xfrm>
            <a:off x="4611960" y="1788120"/>
            <a:ext cx="1954800" cy="1876320"/>
            <a:chOff x="4611960" y="1788120"/>
            <a:chExt cx="1954800" cy="1876320"/>
          </a:xfrm>
        </p:grpSpPr>
        <p:sp>
          <p:nvSpPr>
            <p:cNvPr id="312" name="Oval"/>
            <p:cNvSpPr/>
            <p:nvPr/>
          </p:nvSpPr>
          <p:spPr>
            <a:xfrm>
              <a:off x="4611960" y="1788120"/>
              <a:ext cx="1954800" cy="1876320"/>
            </a:xfrm>
            <a:prstGeom prst="ellipse">
              <a:avLst/>
            </a:prstGeom>
            <a:solidFill>
              <a:srgbClr val="60b3ff">
                <a:alpha val="41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313" name="WP2"/>
            <p:cNvSpPr/>
            <p:nvPr/>
          </p:nvSpPr>
          <p:spPr>
            <a:xfrm>
              <a:off x="5130000" y="2062080"/>
              <a:ext cx="918360" cy="5479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wrap="none" lIns="45720" rIns="4572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3000" spc="-1" strike="noStrike">
                  <a:solidFill>
                    <a:srgbClr val="000000"/>
                  </a:solidFill>
                  <a:latin typeface="Arial"/>
                  <a:ea typeface="Arial"/>
                </a:rPr>
                <a:t>WP2</a:t>
              </a:r>
              <a:endParaRPr b="0" lang="en-US" sz="30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4" name="Algorithmic motifs"/>
            <p:cNvSpPr/>
            <p:nvPr/>
          </p:nvSpPr>
          <p:spPr>
            <a:xfrm>
              <a:off x="4689720" y="2740680"/>
              <a:ext cx="1799280" cy="35028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wrap="none" lIns="45720" rIns="45720" anchor="t">
              <a:sp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700" spc="-1" strike="noStrike">
                  <a:solidFill>
                    <a:srgbClr val="020202"/>
                  </a:solidFill>
                  <a:latin typeface="Arial"/>
                  <a:ea typeface="Arial"/>
                </a:rPr>
                <a:t>Algorithmic motifs</a:t>
              </a:r>
              <a:endParaRPr b="0" lang="en-US" sz="17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5" name="Oval"/>
          <p:cNvSpPr/>
          <p:nvPr/>
        </p:nvSpPr>
        <p:spPr>
          <a:xfrm>
            <a:off x="4611960" y="4465440"/>
            <a:ext cx="1954800" cy="1876320"/>
          </a:xfrm>
          <a:prstGeom prst="ellipse">
            <a:avLst/>
          </a:prstGeom>
          <a:solidFill>
            <a:srgbClr val="60b3ff">
              <a:alpha val="41000"/>
            </a:srgbClr>
          </a:solidFill>
          <a:ln w="25400">
            <a:solidFill>
              <a:srgbClr val="c81d35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16" name="WP3"/>
          <p:cNvSpPr/>
          <p:nvPr/>
        </p:nvSpPr>
        <p:spPr>
          <a:xfrm>
            <a:off x="5130000" y="4739400"/>
            <a:ext cx="91836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WP3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Software integration…"/>
          <p:cNvSpPr/>
          <p:nvPr/>
        </p:nvSpPr>
        <p:spPr>
          <a:xfrm>
            <a:off x="4581360" y="5209920"/>
            <a:ext cx="2015640" cy="608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700" spc="-1" strike="noStrike">
                <a:solidFill>
                  <a:srgbClr val="020202"/>
                </a:solidFill>
                <a:latin typeface="Arial"/>
                <a:ea typeface="Arial"/>
              </a:rPr>
              <a:t>Software integration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700" spc="-1" strike="noStrike">
                <a:solidFill>
                  <a:srgbClr val="020202"/>
                </a:solidFill>
                <a:latin typeface="Arial"/>
                <a:ea typeface="Arial"/>
              </a:rPr>
              <a:t>&amp; delivery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18" name="Group"/>
          <p:cNvGrpSpPr/>
          <p:nvPr/>
        </p:nvGrpSpPr>
        <p:grpSpPr>
          <a:xfrm>
            <a:off x="1548360" y="2553120"/>
            <a:ext cx="1478520" cy="3173040"/>
            <a:chOff x="1548360" y="2553120"/>
            <a:chExt cx="1478520" cy="3173040"/>
          </a:xfrm>
        </p:grpSpPr>
        <p:sp>
          <p:nvSpPr>
            <p:cNvPr id="319" name="Oval"/>
            <p:cNvSpPr/>
            <p:nvPr/>
          </p:nvSpPr>
          <p:spPr>
            <a:xfrm>
              <a:off x="2004120" y="2553120"/>
              <a:ext cx="891000" cy="959400"/>
            </a:xfrm>
            <a:prstGeom prst="ellipse">
              <a:avLst/>
            </a:prstGeom>
            <a:solidFill>
              <a:srgbClr val="b61b00">
                <a:alpha val="41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320" name="PC1"/>
            <p:cNvSpPr/>
            <p:nvPr/>
          </p:nvSpPr>
          <p:spPr>
            <a:xfrm>
              <a:off x="2242440" y="2888280"/>
              <a:ext cx="414720" cy="289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300" spc="-1" strike="noStrike">
                  <a:solidFill>
                    <a:srgbClr val="020202"/>
                  </a:solidFill>
                  <a:latin typeface="Arial"/>
                  <a:ea typeface="Arial"/>
                </a:rPr>
                <a:t>PC1</a:t>
              </a:r>
              <a:endParaRPr b="0" lang="en-US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1" name="Oval"/>
            <p:cNvSpPr/>
            <p:nvPr/>
          </p:nvSpPr>
          <p:spPr>
            <a:xfrm>
              <a:off x="1548360" y="3267000"/>
              <a:ext cx="891000" cy="959400"/>
            </a:xfrm>
            <a:prstGeom prst="ellipse">
              <a:avLst/>
            </a:prstGeom>
            <a:solidFill>
              <a:srgbClr val="29b600">
                <a:alpha val="41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322" name="PC2"/>
            <p:cNvSpPr/>
            <p:nvPr/>
          </p:nvSpPr>
          <p:spPr>
            <a:xfrm>
              <a:off x="1786680" y="3601800"/>
              <a:ext cx="414720" cy="289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300" spc="-1" strike="noStrike">
                  <a:solidFill>
                    <a:srgbClr val="030303"/>
                  </a:solidFill>
                  <a:latin typeface="Arial"/>
                  <a:ea typeface="Arial"/>
                </a:rPr>
                <a:t>PC2</a:t>
              </a:r>
              <a:endParaRPr b="0" lang="en-US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3" name="Oval"/>
            <p:cNvSpPr/>
            <p:nvPr/>
          </p:nvSpPr>
          <p:spPr>
            <a:xfrm>
              <a:off x="1548360" y="4147560"/>
              <a:ext cx="891000" cy="959400"/>
            </a:xfrm>
            <a:prstGeom prst="ellipse">
              <a:avLst/>
            </a:prstGeom>
            <a:solidFill>
              <a:srgbClr val="fcfe00">
                <a:alpha val="41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324" name="PC3"/>
            <p:cNvSpPr/>
            <p:nvPr/>
          </p:nvSpPr>
          <p:spPr>
            <a:xfrm>
              <a:off x="1786680" y="4482360"/>
              <a:ext cx="414720" cy="28944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300" spc="-1" strike="noStrike">
                  <a:solidFill>
                    <a:srgbClr val="080808"/>
                  </a:solidFill>
                  <a:latin typeface="Arial"/>
                  <a:ea typeface="Arial"/>
                </a:rPr>
                <a:t>PC3</a:t>
              </a:r>
              <a:endParaRPr b="0" lang="en-US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25" name="Oval"/>
            <p:cNvSpPr/>
            <p:nvPr/>
          </p:nvSpPr>
          <p:spPr>
            <a:xfrm>
              <a:off x="2135880" y="4766760"/>
              <a:ext cx="891000" cy="959400"/>
            </a:xfrm>
            <a:prstGeom prst="ellipse">
              <a:avLst/>
            </a:prstGeom>
            <a:solidFill>
              <a:srgbClr val="b60046">
                <a:alpha val="39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326" name="PC4"/>
            <p:cNvSpPr/>
            <p:nvPr/>
          </p:nvSpPr>
          <p:spPr>
            <a:xfrm>
              <a:off x="2386440" y="5108040"/>
              <a:ext cx="502560" cy="2761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i="1" lang="en-US" sz="1300" spc="-1" strike="noStrike">
                  <a:solidFill>
                    <a:srgbClr val="000000"/>
                  </a:solidFill>
                  <a:latin typeface="Arial"/>
                  <a:ea typeface="Arial"/>
                </a:rPr>
                <a:t>PC4</a:t>
              </a:r>
              <a:endParaRPr b="0" lang="en-US" sz="13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27" name="Line"/>
          <p:cNvSpPr/>
          <p:nvPr/>
        </p:nvSpPr>
        <p:spPr>
          <a:xfrm>
            <a:off x="6855840" y="2905200"/>
            <a:ext cx="1710360" cy="943560"/>
          </a:xfrm>
          <a:prstGeom prst="line">
            <a:avLst/>
          </a:prstGeom>
          <a:ln w="101600">
            <a:solidFill>
              <a:srgbClr val="bddffe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8" name="Line"/>
          <p:cNvSpPr/>
          <p:nvPr/>
        </p:nvSpPr>
        <p:spPr>
          <a:xfrm flipV="1">
            <a:off x="6873120" y="4532040"/>
            <a:ext cx="1693080" cy="853560"/>
          </a:xfrm>
          <a:prstGeom prst="line">
            <a:avLst/>
          </a:prstGeom>
          <a:ln w="101600">
            <a:solidFill>
              <a:srgbClr val="bddffe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29" name="Line"/>
          <p:cNvSpPr/>
          <p:nvPr/>
        </p:nvSpPr>
        <p:spPr>
          <a:xfrm flipV="1">
            <a:off x="2849040" y="2787840"/>
            <a:ext cx="1473480" cy="853200"/>
          </a:xfrm>
          <a:prstGeom prst="line">
            <a:avLst/>
          </a:prstGeom>
          <a:ln w="101600">
            <a:solidFill>
              <a:srgbClr val="bddffe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0" name="Line"/>
          <p:cNvSpPr/>
          <p:nvPr/>
        </p:nvSpPr>
        <p:spPr>
          <a:xfrm>
            <a:off x="2849040" y="4506480"/>
            <a:ext cx="1473480" cy="853200"/>
          </a:xfrm>
          <a:prstGeom prst="line">
            <a:avLst/>
          </a:prstGeom>
          <a:ln w="101600">
            <a:solidFill>
              <a:srgbClr val="bddffe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pic>
        <p:nvPicPr>
          <p:cNvPr id="331" name="Screenshot 2022-12-28 at 21.49.23.png" descr="Screenshot 2022-12-28 at 21.49.23.png"/>
          <p:cNvPicPr/>
          <p:nvPr/>
        </p:nvPicPr>
        <p:blipFill>
          <a:blip r:embed="rId2"/>
          <a:stretch/>
        </p:blipFill>
        <p:spPr>
          <a:xfrm>
            <a:off x="3983040" y="6898680"/>
            <a:ext cx="3212640" cy="1066320"/>
          </a:xfrm>
          <a:prstGeom prst="rect">
            <a:avLst/>
          </a:prstGeom>
          <a:ln w="12700">
            <a:noFill/>
          </a:ln>
        </p:spPr>
      </p:pic>
      <p:sp>
        <p:nvSpPr>
          <p:cNvPr id="332" name="Line"/>
          <p:cNvSpPr/>
          <p:nvPr/>
        </p:nvSpPr>
        <p:spPr>
          <a:xfrm flipV="1">
            <a:off x="4304520" y="6254280"/>
            <a:ext cx="530640" cy="530640"/>
          </a:xfrm>
          <a:prstGeom prst="line">
            <a:avLst/>
          </a:prstGeom>
          <a:ln w="50800">
            <a:solidFill>
              <a:srgbClr val="bddffe">
                <a:alpha val="63000"/>
              </a:srgbClr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3" name="Line"/>
          <p:cNvSpPr/>
          <p:nvPr/>
        </p:nvSpPr>
        <p:spPr>
          <a:xfrm flipV="1">
            <a:off x="5589360" y="6379920"/>
            <a:ext cx="0" cy="548640"/>
          </a:xfrm>
          <a:prstGeom prst="line">
            <a:avLst/>
          </a:prstGeom>
          <a:ln w="50800">
            <a:solidFill>
              <a:srgbClr val="bddffe">
                <a:alpha val="63000"/>
              </a:srgbClr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90000" bIns="90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4" name="Line"/>
          <p:cNvSpPr/>
          <p:nvPr/>
        </p:nvSpPr>
        <p:spPr>
          <a:xfrm flipH="1" flipV="1">
            <a:off x="6212880" y="6278760"/>
            <a:ext cx="336600" cy="535320"/>
          </a:xfrm>
          <a:prstGeom prst="line">
            <a:avLst/>
          </a:prstGeom>
          <a:ln w="50800">
            <a:solidFill>
              <a:srgbClr val="bddffe">
                <a:alpha val="63000"/>
              </a:srgbClr>
            </a:solidFill>
            <a:round/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335" name="- Logical application-driven collections of value-added interoperable software components"/>
          <p:cNvSpPr/>
          <p:nvPr/>
        </p:nvSpPr>
        <p:spPr>
          <a:xfrm>
            <a:off x="750960" y="8147520"/>
            <a:ext cx="8809920" cy="333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- Logical application-driven collections of value-added interoperable software components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Integrated and packaged using common meta-builder systems enabling combined deployment of software components as needed by CSE applications"/>
          <p:cNvSpPr/>
          <p:nvPr/>
        </p:nvSpPr>
        <p:spPr>
          <a:xfrm>
            <a:off x="726840" y="8553960"/>
            <a:ext cx="9916920" cy="576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spAutoFit/>
          </a:bodyPr>
          <a:p>
            <a:pPr marL="160560" indent="-1605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Integrated and packaged using common meta-builder systems enabling combined deployment of software components as needed by CSE applications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38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39" name="PlaceHolder 1"/>
          <p:cNvSpPr>
            <a:spLocks noGrp="1"/>
          </p:cNvSpPr>
          <p:nvPr>
            <p:ph type="sldNum" idx="19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14836C-081B-4330-8B66-8CF26E3EFC8B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0" name="NumPEx, sum-up"/>
          <p:cNvSpPr/>
          <p:nvPr/>
        </p:nvSpPr>
        <p:spPr>
          <a:xfrm>
            <a:off x="4521960" y="135720"/>
            <a:ext cx="396036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sum-up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Screenshot 2022-12-09 at 19.00.42.png" descr="Screenshot 2022-12-09 at 19.00.42.png"/>
          <p:cNvPicPr/>
          <p:nvPr/>
        </p:nvPicPr>
        <p:blipFill>
          <a:blip r:embed="rId1"/>
          <a:stretch/>
        </p:blipFill>
        <p:spPr>
          <a:xfrm>
            <a:off x="-456480" y="887760"/>
            <a:ext cx="14220720" cy="81604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ounded Rectangle"/>
          <p:cNvSpPr/>
          <p:nvPr/>
        </p:nvSpPr>
        <p:spPr>
          <a:xfrm>
            <a:off x="6544440" y="3673440"/>
            <a:ext cx="5726160" cy="2507040"/>
          </a:xfrm>
          <a:prstGeom prst="roundRect">
            <a:avLst>
              <a:gd name="adj" fmla="val 7597"/>
            </a:avLst>
          </a:prstGeom>
          <a:solidFill>
            <a:srgbClr val="d7dde2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43" name="Rounded Rectangle"/>
          <p:cNvSpPr/>
          <p:nvPr/>
        </p:nvSpPr>
        <p:spPr>
          <a:xfrm>
            <a:off x="6955560" y="3842280"/>
            <a:ext cx="1947600" cy="907560"/>
          </a:xfrm>
          <a:prstGeom prst="roundRect">
            <a:avLst>
              <a:gd name="adj" fmla="val 7597"/>
            </a:avLst>
          </a:prstGeom>
          <a:solidFill>
            <a:srgbClr val="000000">
              <a:alpha val="51000"/>
            </a:srgb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46" name="PlaceHolder 1"/>
          <p:cNvSpPr>
            <a:spLocks noGrp="1"/>
          </p:cNvSpPr>
          <p:nvPr>
            <p:ph type="sldNum" idx="20"/>
          </p:nvPr>
        </p:nvSpPr>
        <p:spPr>
          <a:xfrm>
            <a:off x="1007856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08F9A9-1C0D-4984-9C68-636B871184AB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7" name="NumPEx, sum-up"/>
          <p:cNvSpPr/>
          <p:nvPr/>
        </p:nvSpPr>
        <p:spPr>
          <a:xfrm>
            <a:off x="4521960" y="135720"/>
            <a:ext cx="396036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sum-up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Circle"/>
          <p:cNvSpPr/>
          <p:nvPr/>
        </p:nvSpPr>
        <p:spPr>
          <a:xfrm>
            <a:off x="1374120" y="1007280"/>
            <a:ext cx="2507040" cy="2507040"/>
          </a:xfrm>
          <a:prstGeom prst="ellipse">
            <a:avLst/>
          </a:prstGeom>
          <a:solidFill>
            <a:srgbClr val="b61b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49" name="PC1-ExaMA"/>
          <p:cNvSpPr/>
          <p:nvPr/>
        </p:nvSpPr>
        <p:spPr>
          <a:xfrm>
            <a:off x="1532880" y="1733760"/>
            <a:ext cx="218952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20202"/>
                </a:solidFill>
                <a:latin typeface="Arial"/>
                <a:ea typeface="Arial"/>
              </a:rPr>
              <a:t>PC1-ExaMA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Circle"/>
          <p:cNvSpPr/>
          <p:nvPr/>
        </p:nvSpPr>
        <p:spPr>
          <a:xfrm>
            <a:off x="418320" y="3146040"/>
            <a:ext cx="2507040" cy="2507040"/>
          </a:xfrm>
          <a:prstGeom prst="ellipse">
            <a:avLst/>
          </a:prstGeom>
          <a:solidFill>
            <a:srgbClr val="29b6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51" name="PC2-ExaSoft"/>
          <p:cNvSpPr/>
          <p:nvPr/>
        </p:nvSpPr>
        <p:spPr>
          <a:xfrm>
            <a:off x="524520" y="3891600"/>
            <a:ext cx="229464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30303"/>
                </a:solidFill>
                <a:latin typeface="Arial"/>
                <a:ea typeface="Arial"/>
              </a:rPr>
              <a:t>PC2-ExaSoft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438120" y="5387400"/>
            <a:ext cx="2507040" cy="2507040"/>
          </a:xfrm>
          <a:prstGeom prst="ellipse">
            <a:avLst/>
          </a:prstGeom>
          <a:solidFill>
            <a:srgbClr val="fcfe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53" name="PC3-ExaDost"/>
          <p:cNvSpPr/>
          <p:nvPr/>
        </p:nvSpPr>
        <p:spPr>
          <a:xfrm>
            <a:off x="490680" y="6104520"/>
            <a:ext cx="240156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80808"/>
                </a:solidFill>
                <a:latin typeface="Arial"/>
                <a:ea typeface="Arial"/>
              </a:rPr>
              <a:t>PC3-ExaDost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Circle"/>
          <p:cNvSpPr/>
          <p:nvPr/>
        </p:nvSpPr>
        <p:spPr>
          <a:xfrm>
            <a:off x="3170880" y="4003560"/>
            <a:ext cx="2507040" cy="2507040"/>
          </a:xfrm>
          <a:prstGeom prst="ellipse">
            <a:avLst/>
          </a:prstGeom>
          <a:solidFill>
            <a:srgbClr val="60b3ff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55" name="PC5-ExaDIP"/>
          <p:cNvSpPr/>
          <p:nvPr/>
        </p:nvSpPr>
        <p:spPr>
          <a:xfrm>
            <a:off x="3279960" y="4749120"/>
            <a:ext cx="225360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PC5-ExaDIP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Circle"/>
          <p:cNvSpPr/>
          <p:nvPr/>
        </p:nvSpPr>
        <p:spPr>
          <a:xfrm>
            <a:off x="1911600" y="6999480"/>
            <a:ext cx="2507040" cy="2507040"/>
          </a:xfrm>
          <a:prstGeom prst="ellipse">
            <a:avLst/>
          </a:prstGeom>
          <a:solidFill>
            <a:srgbClr val="b60046">
              <a:alpha val="39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57" name="PC4-ExaAToW"/>
          <p:cNvSpPr/>
          <p:nvPr/>
        </p:nvSpPr>
        <p:spPr>
          <a:xfrm>
            <a:off x="1919520" y="7840440"/>
            <a:ext cx="2436480" cy="516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PC4-ExaAToW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Methods/Algorithms…"/>
          <p:cNvSpPr/>
          <p:nvPr/>
        </p:nvSpPr>
        <p:spPr>
          <a:xfrm>
            <a:off x="1792800" y="2191680"/>
            <a:ext cx="1670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Methods/Algorithms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HPC softwares/tools…"/>
          <p:cNvSpPr/>
          <p:nvPr/>
        </p:nvSpPr>
        <p:spPr>
          <a:xfrm>
            <a:off x="835920" y="4434840"/>
            <a:ext cx="17110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HPC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Data-oriented softwares/tools…"/>
          <p:cNvSpPr/>
          <p:nvPr/>
        </p:nvSpPr>
        <p:spPr>
          <a:xfrm>
            <a:off x="483480" y="6653160"/>
            <a:ext cx="241632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Data-oriented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Architectures/tools for…"/>
          <p:cNvSpPr/>
          <p:nvPr/>
        </p:nvSpPr>
        <p:spPr>
          <a:xfrm>
            <a:off x="2253600" y="8379720"/>
            <a:ext cx="1823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Architectures/tools for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large-scale workflows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Application-driven…"/>
          <p:cNvSpPr/>
          <p:nvPr/>
        </p:nvSpPr>
        <p:spPr>
          <a:xfrm>
            <a:off x="3625920" y="5280840"/>
            <a:ext cx="15616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Application-driven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co-design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Circle"/>
          <p:cNvSpPr/>
          <p:nvPr/>
        </p:nvSpPr>
        <p:spPr>
          <a:xfrm>
            <a:off x="8154000" y="1007280"/>
            <a:ext cx="2507040" cy="2507040"/>
          </a:xfrm>
          <a:prstGeom prst="ellipse">
            <a:avLst/>
          </a:prstGeom>
          <a:solidFill>
            <a:srgbClr val="1f3e58">
              <a:alpha val="18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364" name="PC0"/>
          <p:cNvSpPr/>
          <p:nvPr/>
        </p:nvSpPr>
        <p:spPr>
          <a:xfrm>
            <a:off x="8972640" y="1752840"/>
            <a:ext cx="83484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PC0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Coordination/Governance"/>
          <p:cNvSpPr/>
          <p:nvPr/>
        </p:nvSpPr>
        <p:spPr>
          <a:xfrm>
            <a:off x="8327160" y="2284560"/>
            <a:ext cx="2125440" cy="3027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Coordination/Governance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Rounded Rectangle"/>
          <p:cNvSpPr/>
          <p:nvPr/>
        </p:nvSpPr>
        <p:spPr>
          <a:xfrm>
            <a:off x="6544440" y="6399000"/>
            <a:ext cx="5726160" cy="3205800"/>
          </a:xfrm>
          <a:prstGeom prst="roundRect">
            <a:avLst>
              <a:gd name="adj" fmla="val 5941"/>
            </a:avLst>
          </a:prstGeom>
          <a:solidFill>
            <a:srgbClr val="d7dde2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67" name="Rounded Rectangle"/>
          <p:cNvSpPr/>
          <p:nvPr/>
        </p:nvSpPr>
        <p:spPr>
          <a:xfrm>
            <a:off x="9564480" y="3842280"/>
            <a:ext cx="2306160" cy="907560"/>
          </a:xfrm>
          <a:prstGeom prst="roundRect">
            <a:avLst>
              <a:gd name="adj" fmla="val 7597"/>
            </a:avLst>
          </a:prstGeom>
          <a:solidFill>
            <a:srgbClr val="000000">
              <a:alpha val="37000"/>
            </a:srgb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68" name="Board of…"/>
          <p:cNvSpPr/>
          <p:nvPr/>
        </p:nvSpPr>
        <p:spPr>
          <a:xfrm>
            <a:off x="7353720" y="3928680"/>
            <a:ext cx="1151640" cy="668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fcffff"/>
                </a:solidFill>
                <a:latin typeface="Arial"/>
                <a:ea typeface="Arial"/>
              </a:rPr>
              <a:t>Board of 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fcffff"/>
                </a:solidFill>
                <a:latin typeface="Arial"/>
                <a:ea typeface="Arial"/>
              </a:rPr>
              <a:t>directors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Steering…"/>
          <p:cNvSpPr/>
          <p:nvPr/>
        </p:nvSpPr>
        <p:spPr>
          <a:xfrm>
            <a:off x="10068120" y="3928680"/>
            <a:ext cx="1298160" cy="668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fcffff"/>
                </a:solidFill>
                <a:latin typeface="Arial"/>
                <a:ea typeface="Arial"/>
              </a:rPr>
              <a:t>Steering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fcffff"/>
                </a:solidFill>
                <a:latin typeface="Arial"/>
                <a:ea typeface="Arial"/>
              </a:rPr>
              <a:t>committee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Rounded Rectangle"/>
          <p:cNvSpPr/>
          <p:nvPr/>
        </p:nvSpPr>
        <p:spPr>
          <a:xfrm>
            <a:off x="9564480" y="5069880"/>
            <a:ext cx="2306160" cy="907560"/>
          </a:xfrm>
          <a:prstGeom prst="roundRect">
            <a:avLst>
              <a:gd name="adj" fmla="val 7597"/>
            </a:avLst>
          </a:prstGeom>
          <a:solidFill>
            <a:srgbClr val="000000">
              <a:alpha val="15000"/>
            </a:srgb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71" name="Industrial board"/>
          <p:cNvSpPr/>
          <p:nvPr/>
        </p:nvSpPr>
        <p:spPr>
          <a:xfrm>
            <a:off x="9758880" y="5312520"/>
            <a:ext cx="1916640" cy="379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fcffff"/>
                </a:solidFill>
                <a:latin typeface="Arial"/>
                <a:ea typeface="Arial"/>
              </a:rPr>
              <a:t>Industrial board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Rounded Rectangle"/>
          <p:cNvSpPr/>
          <p:nvPr/>
        </p:nvSpPr>
        <p:spPr>
          <a:xfrm>
            <a:off x="6955560" y="5041440"/>
            <a:ext cx="1947600" cy="907560"/>
          </a:xfrm>
          <a:prstGeom prst="roundRect">
            <a:avLst>
              <a:gd name="adj" fmla="val 7597"/>
            </a:avLst>
          </a:prstGeom>
          <a:solidFill>
            <a:schemeClr val="accent3">
              <a:lumOff val="44000"/>
              <a:alpha val="51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73" name="Project…"/>
          <p:cNvSpPr/>
          <p:nvPr/>
        </p:nvSpPr>
        <p:spPr>
          <a:xfrm>
            <a:off x="7474680" y="5127480"/>
            <a:ext cx="909360" cy="668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Project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040404"/>
                </a:solidFill>
                <a:latin typeface="Arial"/>
                <a:ea typeface="Arial"/>
              </a:rPr>
              <a:t>office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Rounded Rectangle"/>
          <p:cNvSpPr/>
          <p:nvPr/>
        </p:nvSpPr>
        <p:spPr>
          <a:xfrm>
            <a:off x="6955560" y="6524280"/>
            <a:ext cx="4868640" cy="907560"/>
          </a:xfrm>
          <a:prstGeom prst="roundRect">
            <a:avLst>
              <a:gd name="adj" fmla="val 7597"/>
            </a:avLst>
          </a:prstGeom>
          <a:solidFill>
            <a:srgbClr val="fdff97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75" name="Rounded Rectangle"/>
          <p:cNvSpPr/>
          <p:nvPr/>
        </p:nvSpPr>
        <p:spPr>
          <a:xfrm>
            <a:off x="6955560" y="7535160"/>
            <a:ext cx="4868640" cy="907560"/>
          </a:xfrm>
          <a:prstGeom prst="roundRect">
            <a:avLst>
              <a:gd name="adj" fmla="val 7597"/>
            </a:avLst>
          </a:prstGeom>
          <a:solidFill>
            <a:srgbClr val="ffd898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76" name="Rounded Rectangle"/>
          <p:cNvSpPr/>
          <p:nvPr/>
        </p:nvSpPr>
        <p:spPr>
          <a:xfrm>
            <a:off x="6973200" y="8576640"/>
            <a:ext cx="4868640" cy="907560"/>
          </a:xfrm>
          <a:prstGeom prst="roundRect">
            <a:avLst>
              <a:gd name="adj" fmla="val 7597"/>
            </a:avLst>
          </a:prstGeom>
          <a:solidFill>
            <a:srgbClr val="feb794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77" name="Programme management"/>
          <p:cNvSpPr/>
          <p:nvPr/>
        </p:nvSpPr>
        <p:spPr>
          <a:xfrm>
            <a:off x="7758360" y="6753600"/>
            <a:ext cx="2983680" cy="379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040404"/>
                </a:solidFill>
                <a:latin typeface="Arial"/>
                <a:ea typeface="Arial"/>
              </a:rPr>
              <a:t>Programme management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Communication/dissemination"/>
          <p:cNvSpPr/>
          <p:nvPr/>
        </p:nvSpPr>
        <p:spPr>
          <a:xfrm>
            <a:off x="7447680" y="7821360"/>
            <a:ext cx="3605400" cy="379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040404"/>
                </a:solidFill>
                <a:latin typeface="Arial"/>
                <a:ea typeface="Arial"/>
              </a:rPr>
              <a:t>Communication/dissemination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raining"/>
          <p:cNvSpPr/>
          <p:nvPr/>
        </p:nvSpPr>
        <p:spPr>
          <a:xfrm>
            <a:off x="8734680" y="8838000"/>
            <a:ext cx="1031400" cy="379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1900" spc="-1" strike="noStrike">
                <a:solidFill>
                  <a:srgbClr val="040404"/>
                </a:solidFill>
                <a:latin typeface="Arial"/>
                <a:ea typeface="Arial"/>
              </a:rPr>
              <a:t>Training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3.8M€"/>
          <p:cNvSpPr/>
          <p:nvPr/>
        </p:nvSpPr>
        <p:spPr>
          <a:xfrm>
            <a:off x="8926920" y="2878200"/>
            <a:ext cx="961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3.8M€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6.4M€"/>
          <p:cNvSpPr/>
          <p:nvPr/>
        </p:nvSpPr>
        <p:spPr>
          <a:xfrm>
            <a:off x="2147040" y="2878200"/>
            <a:ext cx="961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6.4M€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6.2M€"/>
          <p:cNvSpPr/>
          <p:nvPr/>
        </p:nvSpPr>
        <p:spPr>
          <a:xfrm>
            <a:off x="1316520" y="4932360"/>
            <a:ext cx="961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6.2M€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5.9M€"/>
          <p:cNvSpPr/>
          <p:nvPr/>
        </p:nvSpPr>
        <p:spPr>
          <a:xfrm>
            <a:off x="1316520" y="7248240"/>
            <a:ext cx="961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5.9M€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5.3M€"/>
          <p:cNvSpPr/>
          <p:nvPr/>
        </p:nvSpPr>
        <p:spPr>
          <a:xfrm>
            <a:off x="2684520" y="8952480"/>
            <a:ext cx="961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5.3M€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9M€"/>
          <p:cNvSpPr/>
          <p:nvPr/>
        </p:nvSpPr>
        <p:spPr>
          <a:xfrm>
            <a:off x="4048200" y="5919120"/>
            <a:ext cx="71748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9M€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Rounded Rectangle"/>
          <p:cNvSpPr/>
          <p:nvPr/>
        </p:nvSpPr>
        <p:spPr>
          <a:xfrm>
            <a:off x="4962960" y="1460880"/>
            <a:ext cx="2507040" cy="1626120"/>
          </a:xfrm>
          <a:prstGeom prst="roundRect">
            <a:avLst>
              <a:gd name="adj" fmla="val 11713"/>
            </a:avLst>
          </a:prstGeom>
          <a:solidFill>
            <a:schemeClr val="accent3">
              <a:lumOff val="44000"/>
            </a:schemeClr>
          </a:solidFill>
          <a:ln w="508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87" name="Call for…"/>
          <p:cNvSpPr/>
          <p:nvPr/>
        </p:nvSpPr>
        <p:spPr>
          <a:xfrm>
            <a:off x="5385600" y="1568880"/>
            <a:ext cx="1554120" cy="10033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Call for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proposal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4M€"/>
          <p:cNvSpPr/>
          <p:nvPr/>
        </p:nvSpPr>
        <p:spPr>
          <a:xfrm>
            <a:off x="5857560" y="2557440"/>
            <a:ext cx="71748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300" spc="-1" strike="noStrike">
                <a:solidFill>
                  <a:srgbClr val="000000"/>
                </a:solidFill>
                <a:latin typeface="Arial"/>
                <a:ea typeface="Arial"/>
              </a:rPr>
              <a:t>4M€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90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91" name="PlaceHolder 1"/>
          <p:cNvSpPr>
            <a:spLocks noGrp="1"/>
          </p:cNvSpPr>
          <p:nvPr>
            <p:ph type="sldNum" idx="21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F853AD-4BD3-4DA7-BAD8-0FDE8EF211EC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2" name="NumPEx, take-away messages"/>
          <p:cNvSpPr/>
          <p:nvPr/>
        </p:nvSpPr>
        <p:spPr>
          <a:xfrm>
            <a:off x="3136680" y="135720"/>
            <a:ext cx="673092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take-away messages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Rectangle"/>
          <p:cNvSpPr/>
          <p:nvPr/>
        </p:nvSpPr>
        <p:spPr>
          <a:xfrm>
            <a:off x="411480" y="1577160"/>
            <a:ext cx="12146400" cy="4559760"/>
          </a:xfrm>
          <a:prstGeom prst="rect">
            <a:avLst/>
          </a:prstGeom>
          <a:solidFill>
            <a:srgbClr val="99acbb">
              <a:alpha val="26000"/>
            </a:srgb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394" name="NumPEx is an ambitious programme to:"/>
          <p:cNvSpPr/>
          <p:nvPr/>
        </p:nvSpPr>
        <p:spPr>
          <a:xfrm>
            <a:off x="689760" y="1820160"/>
            <a:ext cx="50990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NumPEx is an ambitious program to: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-  contribute to the French/European software stack for future Exascale systems"/>
          <p:cNvSpPr/>
          <p:nvPr/>
        </p:nvSpPr>
        <p:spPr>
          <a:xfrm>
            <a:off x="1159200" y="3443400"/>
            <a:ext cx="107344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-  contribute to the French/European software stack for future Exascale systems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bridge the gap between the computer science/application communities"/>
          <p:cNvSpPr/>
          <p:nvPr/>
        </p:nvSpPr>
        <p:spPr>
          <a:xfrm>
            <a:off x="1018080" y="4376880"/>
            <a:ext cx="104277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lvl="1" marL="631800" indent="-250560">
              <a:lnSpc>
                <a:spcPct val="100000"/>
              </a:lnSpc>
              <a:buClr>
                <a:srgbClr val="375f7e"/>
              </a:buClr>
              <a:buFont typeface="StarSymbol"/>
              <a:buChar char="-"/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bridge the gap between the computer science/application communities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repare the scientific/engineering applications for the forthcoming HPC syst."/>
          <p:cNvSpPr/>
          <p:nvPr/>
        </p:nvSpPr>
        <p:spPr>
          <a:xfrm>
            <a:off x="1017720" y="2478960"/>
            <a:ext cx="112230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lvl="1" marL="631800" indent="-250560">
              <a:lnSpc>
                <a:spcPct val="100000"/>
              </a:lnSpc>
              <a:buClr>
                <a:srgbClr val="375f7e"/>
              </a:buClr>
              <a:buFont typeface="StarSymbol"/>
              <a:buChar char="-"/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prepare the scientific/engineering applications for the forthcoming HPC syst.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help building a community for advanced scientific software development"/>
          <p:cNvSpPr/>
          <p:nvPr/>
        </p:nvSpPr>
        <p:spPr>
          <a:xfrm>
            <a:off x="1017720" y="5239080"/>
            <a:ext cx="106866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lvl="1" marL="631800" indent="-250560">
              <a:lnSpc>
                <a:spcPct val="100000"/>
              </a:lnSpc>
              <a:buClr>
                <a:srgbClr val="375f7e"/>
              </a:buClr>
              <a:buFont typeface="StarSymbol"/>
              <a:buChar char="-"/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help building a community for advanced scientific software development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Open to propositions of applicative demonstrators !"/>
          <p:cNvSpPr/>
          <p:nvPr/>
        </p:nvSpPr>
        <p:spPr>
          <a:xfrm>
            <a:off x="1998360" y="6827040"/>
            <a:ext cx="8973000" cy="1034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375f7e"/>
                </a:solidFill>
                <a:latin typeface="Optima"/>
                <a:ea typeface="Optima"/>
              </a:rPr>
              <a:t>Open to propositions of applicative demonstrators !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100" spc="-1" strike="noStrike">
                <a:solidFill>
                  <a:srgbClr val="375f7e"/>
                </a:solidFill>
                <a:latin typeface="Optima"/>
                <a:ea typeface="Optima"/>
              </a:rPr>
              <a:t>Many job openings too!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www.numpex.fr"/>
          <p:cNvSpPr/>
          <p:nvPr/>
        </p:nvSpPr>
        <p:spPr>
          <a:xfrm>
            <a:off x="4742280" y="8154000"/>
            <a:ext cx="3484800" cy="668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3800" spc="-1" strike="noStrike">
                <a:solidFill>
                  <a:srgbClr val="375f7e"/>
                </a:solidFill>
                <a:latin typeface="Optima"/>
                <a:ea typeface="Optima"/>
              </a:rPr>
              <a:t>www.numpex.fr</a:t>
            </a:r>
            <a:endParaRPr b="0" lang="en-US" sz="3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NumPEx: towards a consistent software stack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402" name="Screenshot 2022-12-09 at 18.58.46.png" descr="Screenshot 2022-12-09 at 18.58.46.png"/>
          <p:cNvPicPr/>
          <p:nvPr/>
        </p:nvPicPr>
        <p:blipFill>
          <a:blip r:embed="rId1"/>
          <a:stretch/>
        </p:blipFill>
        <p:spPr>
          <a:xfrm>
            <a:off x="198720" y="1283040"/>
            <a:ext cx="13004280" cy="7186680"/>
          </a:xfrm>
          <a:prstGeom prst="rect">
            <a:avLst/>
          </a:prstGeom>
          <a:ln w="12700">
            <a:noFill/>
          </a:ln>
        </p:spPr>
      </p:pic>
      <p:sp>
        <p:nvSpPr>
          <p:cNvPr id="403" name="Rectangle"/>
          <p:cNvSpPr/>
          <p:nvPr/>
        </p:nvSpPr>
        <p:spPr>
          <a:xfrm>
            <a:off x="1981080" y="1179360"/>
            <a:ext cx="9539640" cy="659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PC1-ExaMA-Methods and algorithms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05" name="WP1-Discretization"/>
          <p:cNvSpPr/>
          <p:nvPr/>
        </p:nvSpPr>
        <p:spPr>
          <a:xfrm>
            <a:off x="495720" y="1282680"/>
            <a:ext cx="27730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WP1-Discretization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WP2-Reduced order and AI-driven methods for multi-fidelity modelling"/>
          <p:cNvSpPr/>
          <p:nvPr/>
        </p:nvSpPr>
        <p:spPr>
          <a:xfrm>
            <a:off x="496440" y="2115720"/>
            <a:ext cx="98262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WP2-Reduced order and AI-driven methods for multi-fidelity modelling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WP6-Quantify uncertainties"/>
          <p:cNvSpPr/>
          <p:nvPr/>
        </p:nvSpPr>
        <p:spPr>
          <a:xfrm>
            <a:off x="495720" y="5688000"/>
            <a:ext cx="39024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WP6-Quantify uncertainties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WP4-Combine data and models, inverse problems at Exascale"/>
          <p:cNvSpPr/>
          <p:nvPr/>
        </p:nvSpPr>
        <p:spPr>
          <a:xfrm>
            <a:off x="496800" y="4033800"/>
            <a:ext cx="85507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WP4-Combine data and models, inverse problems at Exascale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WP3-Linear, multi-linear and coupled solvers at Exascale"/>
          <p:cNvSpPr/>
          <p:nvPr/>
        </p:nvSpPr>
        <p:spPr>
          <a:xfrm>
            <a:off x="496080" y="3070080"/>
            <a:ext cx="78620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WP3-Linear, multi-linear and coupled solvers at Exascale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WP7-Demonstrators"/>
          <p:cNvSpPr/>
          <p:nvPr/>
        </p:nvSpPr>
        <p:spPr>
          <a:xfrm>
            <a:off x="496080" y="6480360"/>
            <a:ext cx="28569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WP7-Demonstrators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WP5-Optimize at Exascale"/>
          <p:cNvSpPr/>
          <p:nvPr/>
        </p:nvSpPr>
        <p:spPr>
          <a:xfrm>
            <a:off x="496800" y="4857480"/>
            <a:ext cx="37411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WP5-Optimize at Exascale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2" name="Screenshot 2022-12-11 at 20.45.25.png" descr="Screenshot 2022-12-11 at 20.45.25.png"/>
          <p:cNvPicPr/>
          <p:nvPr/>
        </p:nvPicPr>
        <p:blipFill>
          <a:blip r:embed="rId1"/>
          <a:stretch/>
        </p:blipFill>
        <p:spPr>
          <a:xfrm>
            <a:off x="7215840" y="4766760"/>
            <a:ext cx="4520880" cy="4381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" descr="Image"/>
          <p:cNvPicPr/>
          <p:nvPr/>
        </p:nvPicPr>
        <p:blipFill>
          <a:blip r:embed="rId1"/>
          <a:stretch/>
        </p:blipFill>
        <p:spPr>
          <a:xfrm>
            <a:off x="438840" y="3347640"/>
            <a:ext cx="3379320" cy="1351440"/>
          </a:xfrm>
          <a:prstGeom prst="rect">
            <a:avLst/>
          </a:prstGeom>
          <a:ln w="12700">
            <a:noFill/>
          </a:ln>
        </p:spPr>
      </p:pic>
      <p:sp>
        <p:nvSpPr>
          <p:cNvPr id="107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08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09" name="PlaceHolder 1"/>
          <p:cNvSpPr>
            <a:spLocks noGrp="1"/>
          </p:cNvSpPr>
          <p:nvPr>
            <p:ph type="sldNum" idx="7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9C23E3-C566-495E-B6FA-11DE6943EEEC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Towards the Exascale: challenges"/>
          <p:cNvSpPr/>
          <p:nvPr/>
        </p:nvSpPr>
        <p:spPr>
          <a:xfrm>
            <a:off x="2827440" y="135720"/>
            <a:ext cx="734976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Towards the Exascale: challenges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Screenshot 2022-12-27 at 21.42.15.png"/>
          <p:cNvSpPr/>
          <p:nvPr/>
        </p:nvSpPr>
        <p:spPr>
          <a:xfrm>
            <a:off x="9280440" y="1793520"/>
            <a:ext cx="3318480" cy="4956480"/>
          </a:xfrm>
          <a:custGeom>
            <a:avLst/>
            <a:gdLst>
              <a:gd name="textAreaLeft" fmla="*/ 0 w 3318480"/>
              <a:gd name="textAreaRight" fmla="*/ 3318840 w 3318480"/>
              <a:gd name="textAreaTop" fmla="*/ 0 h 4956480"/>
              <a:gd name="textAreaBottom" fmla="*/ 4956840 h 49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reparing the applications for the Exascale era requires…"/>
          <p:cNvSpPr/>
          <p:nvPr/>
        </p:nvSpPr>
        <p:spPr>
          <a:xfrm>
            <a:off x="1391760" y="7815960"/>
            <a:ext cx="10475640" cy="9730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Preparing the applications for the Exascale era requires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a major effort to re-design the software stack, by co-design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Arrow 2"/>
          <p:cNvSpPr/>
          <p:nvPr/>
        </p:nvSpPr>
        <p:spPr>
          <a:xfrm>
            <a:off x="3427560" y="1796040"/>
            <a:ext cx="6149520" cy="4951440"/>
          </a:xfrm>
          <a:custGeom>
            <a:avLst/>
            <a:gdLst>
              <a:gd name="textAreaLeft" fmla="*/ 0 w 6149520"/>
              <a:gd name="textAreaRight" fmla="*/ 6149880 w 6149520"/>
              <a:gd name="textAreaTop" fmla="*/ 0 h 4951440"/>
              <a:gd name="textAreaBottom" fmla="*/ 4951800 h 4951440"/>
            </a:gdLst>
            <a:ahLst/>
            <a:rect l="textAreaLeft" t="textAreaTop" r="textAreaRight" b="textAreaBottom"/>
            <a:pathLst>
              <a:path w="21600" h="2160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3ac3ae">
              <a:alpha val="60000"/>
            </a:srgbClr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14" name="Software stack"/>
          <p:cNvSpPr/>
          <p:nvPr/>
        </p:nvSpPr>
        <p:spPr>
          <a:xfrm>
            <a:off x="4149360" y="3679200"/>
            <a:ext cx="4670640" cy="9277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5500" spc="-1" strike="noStrike">
                <a:solidFill>
                  <a:srgbClr val="375f7e"/>
                </a:solidFill>
                <a:latin typeface="Arial"/>
                <a:ea typeface="Arial"/>
              </a:rPr>
              <a:t>Software stack</a:t>
            </a:r>
            <a:endParaRPr b="0" lang="en-US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Exascale system"/>
          <p:cNvSpPr/>
          <p:nvPr/>
        </p:nvSpPr>
        <p:spPr>
          <a:xfrm>
            <a:off x="450000" y="4678560"/>
            <a:ext cx="200520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Exascale system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Applications"/>
          <p:cNvSpPr/>
          <p:nvPr/>
        </p:nvSpPr>
        <p:spPr>
          <a:xfrm>
            <a:off x="11121120" y="6753600"/>
            <a:ext cx="146556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Screenshot 2022-12-11 at 20.47.42.png" descr="Screenshot 2022-12-11 at 20.47.42.png"/>
          <p:cNvPicPr/>
          <p:nvPr/>
        </p:nvPicPr>
        <p:blipFill>
          <a:blip r:embed="rId1"/>
          <a:stretch/>
        </p:blipFill>
        <p:spPr>
          <a:xfrm>
            <a:off x="6949440" y="2977920"/>
            <a:ext cx="5854320" cy="6629040"/>
          </a:xfrm>
          <a:prstGeom prst="rect">
            <a:avLst/>
          </a:prstGeom>
          <a:ln w="12700">
            <a:noFill/>
          </a:ln>
        </p:spPr>
      </p:pic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PC2-ExaSOFT-HPC softwares and tools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15" name="WP1-High-level approaches for developing efficient and composable parallel software"/>
          <p:cNvSpPr/>
          <p:nvPr/>
        </p:nvSpPr>
        <p:spPr>
          <a:xfrm>
            <a:off x="495720" y="1706040"/>
            <a:ext cx="119613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WP1-High-level approaches for developing efficient and composable parallel software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WP2-Just-in-Time code optimization with continuous feedback loop"/>
          <p:cNvSpPr/>
          <p:nvPr/>
        </p:nvSpPr>
        <p:spPr>
          <a:xfrm>
            <a:off x="495360" y="2506320"/>
            <a:ext cx="9375120" cy="653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WP2-Just-in-Time code optimization with continuous feedback loop</a:t>
            </a:r>
            <a:br>
              <a:rPr sz="1200"/>
            </a:b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WP6-Energy profiling and control"/>
          <p:cNvSpPr/>
          <p:nvPr/>
        </p:nvSpPr>
        <p:spPr>
          <a:xfrm>
            <a:off x="495360" y="6040080"/>
            <a:ext cx="47682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WP6-Energy profiling and control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WP4-Portable, scalable numerical building blocks and software"/>
          <p:cNvSpPr/>
          <p:nvPr/>
        </p:nvSpPr>
        <p:spPr>
          <a:xfrm>
            <a:off x="496440" y="4266360"/>
            <a:ext cx="88340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WP4-Portable, scalable numerical building blocks and software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WP3-Runtime Systems at Exascale"/>
          <p:cNvSpPr/>
          <p:nvPr/>
        </p:nvSpPr>
        <p:spPr>
          <a:xfrm>
            <a:off x="497160" y="3343320"/>
            <a:ext cx="4763520" cy="653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WP3-Runtime Systems at Exascale</a:t>
            </a:r>
            <a:br>
              <a:rPr sz="1200"/>
            </a:b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WP7-Demonstrators"/>
          <p:cNvSpPr/>
          <p:nvPr/>
        </p:nvSpPr>
        <p:spPr>
          <a:xfrm>
            <a:off x="496080" y="7026480"/>
            <a:ext cx="28569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WP7-Demonstrators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WP5-Performance analysis and prediction"/>
          <p:cNvSpPr/>
          <p:nvPr/>
        </p:nvSpPr>
        <p:spPr>
          <a:xfrm>
            <a:off x="496440" y="5158440"/>
            <a:ext cx="59158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WP5-Performance analysis and prediction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1003752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PC3-ExaDOST-Data-oriented softwares and tools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23" name="WP1-Exascale I/O and storage"/>
          <p:cNvSpPr/>
          <p:nvPr/>
        </p:nvSpPr>
        <p:spPr>
          <a:xfrm>
            <a:off x="950400" y="1730880"/>
            <a:ext cx="42148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WP1-Exascale I/O and storage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WP2-Exascale in-situ data processing"/>
          <p:cNvSpPr/>
          <p:nvPr/>
        </p:nvSpPr>
        <p:spPr>
          <a:xfrm>
            <a:off x="950040" y="2563920"/>
            <a:ext cx="51721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WP2-Exascale in-situ data processing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WP3-Exascale ML-based data analytics"/>
          <p:cNvSpPr/>
          <p:nvPr/>
        </p:nvSpPr>
        <p:spPr>
          <a:xfrm>
            <a:off x="950760" y="3518280"/>
            <a:ext cx="54172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WP3-Exascale ML-based data analytics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WP4-Demonstrators"/>
          <p:cNvSpPr/>
          <p:nvPr/>
        </p:nvSpPr>
        <p:spPr>
          <a:xfrm>
            <a:off x="950040" y="4399560"/>
            <a:ext cx="28569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WP4-Demonstrators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7" name="Screenshot 2022-12-11 at 20.52.32.png" descr="Screenshot 2022-12-11 at 20.52.32.png"/>
          <p:cNvPicPr/>
          <p:nvPr/>
        </p:nvPicPr>
        <p:blipFill>
          <a:blip r:embed="rId1"/>
          <a:stretch/>
        </p:blipFill>
        <p:spPr>
          <a:xfrm>
            <a:off x="5051880" y="4547160"/>
            <a:ext cx="7311240" cy="410868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NumPEx: Exascale in the data continuum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429" name="Screenshot 2022-12-09 at 18.59.06.png" descr="Screenshot 2022-12-09 at 18.59.06.png"/>
          <p:cNvPicPr/>
          <p:nvPr/>
        </p:nvPicPr>
        <p:blipFill>
          <a:blip r:embed="rId1"/>
          <a:stretch/>
        </p:blipFill>
        <p:spPr>
          <a:xfrm>
            <a:off x="-90360" y="1362240"/>
            <a:ext cx="13004280" cy="7341840"/>
          </a:xfrm>
          <a:prstGeom prst="rect">
            <a:avLst/>
          </a:prstGeom>
          <a:ln w="12700">
            <a:noFill/>
          </a:ln>
        </p:spPr>
      </p:pic>
      <p:sp>
        <p:nvSpPr>
          <p:cNvPr id="430" name="Rectangle"/>
          <p:cNvSpPr/>
          <p:nvPr/>
        </p:nvSpPr>
        <p:spPr>
          <a:xfrm>
            <a:off x="1981080" y="1585800"/>
            <a:ext cx="9539640" cy="659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Screenshot 2022-12-11 at 20.53.09.png" descr="Screenshot 2022-12-11 at 20.53.09.png"/>
          <p:cNvPicPr/>
          <p:nvPr/>
        </p:nvPicPr>
        <p:blipFill>
          <a:blip r:embed="rId1"/>
          <a:stretch/>
        </p:blipFill>
        <p:spPr>
          <a:xfrm>
            <a:off x="4421160" y="5161680"/>
            <a:ext cx="8330760" cy="3339720"/>
          </a:xfrm>
          <a:prstGeom prst="rect">
            <a:avLst/>
          </a:prstGeom>
          <a:ln w="12700">
            <a:noFill/>
          </a:ln>
        </p:spPr>
      </p:pic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PC4-ExaATOW-</a:t>
            </a: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Architectures and tools for large-scale workflows</a:t>
            </a:r>
            <a:endParaRPr b="0" lang="en-US" sz="21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33" name="WP1-Federation of network, data, and compute resources"/>
          <p:cNvSpPr/>
          <p:nvPr/>
        </p:nvSpPr>
        <p:spPr>
          <a:xfrm>
            <a:off x="239400" y="965160"/>
            <a:ext cx="79516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WP1-Federation of network, data, and compute resources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WP5-Application &amp; Workflow Support"/>
          <p:cNvSpPr/>
          <p:nvPr/>
        </p:nvSpPr>
        <p:spPr>
          <a:xfrm>
            <a:off x="239040" y="4480920"/>
            <a:ext cx="53395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WP5-Application &amp; Workflow Support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WP3-Machine Actionable Data/Project Plan"/>
          <p:cNvSpPr/>
          <p:nvPr/>
        </p:nvSpPr>
        <p:spPr>
          <a:xfrm>
            <a:off x="238680" y="2749320"/>
            <a:ext cx="61794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WP3-Machine Actionable Data/Project Plan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WP2-Metadata Centric Approach"/>
          <p:cNvSpPr/>
          <p:nvPr/>
        </p:nvSpPr>
        <p:spPr>
          <a:xfrm>
            <a:off x="239400" y="1859400"/>
            <a:ext cx="46249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WP2-Metadata Centric Approach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WP6-Federation Governance"/>
          <p:cNvSpPr/>
          <p:nvPr/>
        </p:nvSpPr>
        <p:spPr>
          <a:xfrm>
            <a:off x="239040" y="5330160"/>
            <a:ext cx="41403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WP6-Federation Governance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WP4-Data Logistic"/>
          <p:cNvSpPr/>
          <p:nvPr/>
        </p:nvSpPr>
        <p:spPr>
          <a:xfrm>
            <a:off x="238680" y="3631680"/>
            <a:ext cx="26499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WP4-Data Logistic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NumPEx: co-design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440" name="Screenshot 2022-12-09 at 18.59.25.png" descr="Screenshot 2022-12-09 at 18.59.25.png"/>
          <p:cNvPicPr/>
          <p:nvPr/>
        </p:nvPicPr>
        <p:blipFill>
          <a:blip r:embed="rId1"/>
          <a:stretch/>
        </p:blipFill>
        <p:spPr>
          <a:xfrm>
            <a:off x="0" y="1203840"/>
            <a:ext cx="13004280" cy="7345440"/>
          </a:xfrm>
          <a:prstGeom prst="rect">
            <a:avLst/>
          </a:prstGeom>
          <a:ln w="12700">
            <a:noFill/>
          </a:ln>
        </p:spPr>
      </p:pic>
      <p:sp>
        <p:nvSpPr>
          <p:cNvPr id="441" name="Rectangle"/>
          <p:cNvSpPr/>
          <p:nvPr/>
        </p:nvSpPr>
        <p:spPr>
          <a:xfrm>
            <a:off x="1931040" y="1357200"/>
            <a:ext cx="6742800" cy="659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Screenshot 2022-12-09 at 19.00.06.png" descr="Screenshot 2022-12-09 at 19.00.06.png"/>
          <p:cNvPicPr/>
          <p:nvPr/>
        </p:nvPicPr>
        <p:blipFill>
          <a:blip r:embed="rId1"/>
          <a:stretch/>
        </p:blipFill>
        <p:spPr>
          <a:xfrm>
            <a:off x="36000" y="1124640"/>
            <a:ext cx="13004280" cy="7308720"/>
          </a:xfrm>
          <a:prstGeom prst="rect">
            <a:avLst/>
          </a:prstGeom>
          <a:ln w="12700">
            <a:noFill/>
          </a:ln>
        </p:spPr>
      </p:pic>
      <p:sp>
        <p:nvSpPr>
          <p:cNvPr id="443" name="Rectangle"/>
          <p:cNvSpPr/>
          <p:nvPr/>
        </p:nvSpPr>
        <p:spPr>
          <a:xfrm>
            <a:off x="2046240" y="1124640"/>
            <a:ext cx="6742800" cy="659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NumPEx: co-design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creenshot 2022-12-11 at 20.57.53.png" descr="Screenshot 2022-12-11 at 20.57.53.png"/>
          <p:cNvPicPr/>
          <p:nvPr/>
        </p:nvPicPr>
        <p:blipFill>
          <a:blip r:embed="rId1"/>
          <a:stretch/>
        </p:blipFill>
        <p:spPr>
          <a:xfrm>
            <a:off x="4571640" y="965160"/>
            <a:ext cx="8432640" cy="7836120"/>
          </a:xfrm>
          <a:prstGeom prst="rect">
            <a:avLst/>
          </a:prstGeom>
          <a:ln w="12700">
            <a:noFill/>
          </a:ln>
        </p:spPr>
      </p:pic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PC5-ExaDIP-</a:t>
            </a:r>
            <a:r>
              <a:rPr b="1" lang="en-US" sz="2500" spc="-1" strike="noStrike">
                <a:solidFill>
                  <a:srgbClr val="000000"/>
                </a:solidFill>
                <a:latin typeface="Arial"/>
                <a:ea typeface="Arial"/>
              </a:rPr>
              <a:t>Application-driven co-design software development, integration and productivity </a:t>
            </a:r>
            <a:endParaRPr b="0" lang="en-US" sz="2500" spc="-1" strike="noStrike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447" name="WP1-Co-design management"/>
          <p:cNvSpPr/>
          <p:nvPr/>
        </p:nvSpPr>
        <p:spPr>
          <a:xfrm>
            <a:off x="225720" y="1188000"/>
            <a:ext cx="40946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WP1-Co-design management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WP2-Co-design"/>
          <p:cNvSpPr/>
          <p:nvPr/>
        </p:nvSpPr>
        <p:spPr>
          <a:xfrm>
            <a:off x="225000" y="1888200"/>
            <a:ext cx="22442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WP2-Co-design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WP4-Training"/>
          <p:cNvSpPr/>
          <p:nvPr/>
        </p:nvSpPr>
        <p:spPr>
          <a:xfrm>
            <a:off x="297000" y="3288600"/>
            <a:ext cx="19699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WP4-Training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WP3-Integration and productivity"/>
          <p:cNvSpPr/>
          <p:nvPr/>
        </p:nvSpPr>
        <p:spPr>
          <a:xfrm>
            <a:off x="268560" y="2588400"/>
            <a:ext cx="46537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375f7e"/>
                </a:solidFill>
                <a:latin typeface="Optima"/>
                <a:ea typeface="Optima"/>
              </a:rPr>
              <a:t>WP3-Integration and productivity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Application demonstrator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452" name="Screenshot 2022-12-11 at 21.01.05.png" descr="Screenshot 2022-12-11 at 21.01.05.png"/>
          <p:cNvPicPr/>
          <p:nvPr/>
        </p:nvPicPr>
        <p:blipFill>
          <a:blip r:embed="rId1"/>
          <a:stretch/>
        </p:blipFill>
        <p:spPr>
          <a:xfrm>
            <a:off x="36000" y="1304640"/>
            <a:ext cx="13004280" cy="76122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1881000" y="-184320"/>
            <a:ext cx="9639360" cy="114948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Transversal issues/actions</a:t>
            </a:r>
            <a:endParaRPr b="0" lang="en-US" sz="3300" spc="-1" strike="noStrike">
              <a:solidFill>
                <a:srgbClr val="000000"/>
              </a:solidFill>
              <a:latin typeface="Gill Sans"/>
            </a:endParaRPr>
          </a:p>
        </p:txBody>
      </p:sp>
      <p:pic>
        <p:nvPicPr>
          <p:cNvPr id="454" name="Screenshot 2022-12-09 at 19.00.26.png" descr="Screenshot 2022-12-09 at 19.00.26.png"/>
          <p:cNvPicPr/>
          <p:nvPr/>
        </p:nvPicPr>
        <p:blipFill>
          <a:blip r:embed="rId1"/>
          <a:stretch/>
        </p:blipFill>
        <p:spPr>
          <a:xfrm>
            <a:off x="0" y="1074240"/>
            <a:ext cx="13004280" cy="7345080"/>
          </a:xfrm>
          <a:prstGeom prst="rect">
            <a:avLst/>
          </a:prstGeom>
          <a:ln w="12700">
            <a:noFill/>
          </a:ln>
        </p:spPr>
      </p:pic>
      <p:sp>
        <p:nvSpPr>
          <p:cNvPr id="455" name="Rectangle"/>
          <p:cNvSpPr/>
          <p:nvPr/>
        </p:nvSpPr>
        <p:spPr>
          <a:xfrm>
            <a:off x="1881000" y="1074240"/>
            <a:ext cx="9063000" cy="89784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18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19" name="PlaceHolder 1"/>
          <p:cNvSpPr>
            <a:spLocks noGrp="1"/>
          </p:cNvSpPr>
          <p:nvPr>
            <p:ph type="sldNum" idx="8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FBD209-EC9E-46C5-A594-D788688E3D22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0" name="In the national ecosystem"/>
          <p:cNvSpPr/>
          <p:nvPr/>
        </p:nvSpPr>
        <p:spPr>
          <a:xfrm>
            <a:off x="3707280" y="135720"/>
            <a:ext cx="558972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In the national ecosystem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Screenshot 2022-12-09 at 18.58.33.png" descr="Screenshot 2022-12-09 at 18.58.33.png"/>
          <p:cNvPicPr/>
          <p:nvPr/>
        </p:nvPicPr>
        <p:blipFill>
          <a:blip r:embed="rId1"/>
          <a:stretch/>
        </p:blipFill>
        <p:spPr>
          <a:xfrm>
            <a:off x="0" y="778680"/>
            <a:ext cx="13004280" cy="7241760"/>
          </a:xfrm>
          <a:prstGeom prst="rect">
            <a:avLst/>
          </a:prstGeom>
          <a:ln w="12700">
            <a:noFill/>
          </a:ln>
        </p:spPr>
      </p:pic>
      <p:sp>
        <p:nvSpPr>
          <p:cNvPr id="122" name="Rectangle"/>
          <p:cNvSpPr/>
          <p:nvPr/>
        </p:nvSpPr>
        <p:spPr>
          <a:xfrm>
            <a:off x="0" y="1196280"/>
            <a:ext cx="6316200" cy="659160"/>
          </a:xfrm>
          <a:prstGeom prst="rect">
            <a:avLst/>
          </a:prstGeom>
          <a:solidFill>
            <a:schemeClr val="accent3">
              <a:lumOff val="44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23" name="NumPEx as the software/middleware component of France Exascale"/>
          <p:cNvSpPr/>
          <p:nvPr/>
        </p:nvSpPr>
        <p:spPr>
          <a:xfrm>
            <a:off x="466200" y="8555040"/>
            <a:ext cx="12072600" cy="5313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US" sz="2900" spc="-1" strike="noStrike">
                <a:solidFill>
                  <a:srgbClr val="000000"/>
                </a:solidFill>
                <a:latin typeface="Arial"/>
                <a:ea typeface="Arial"/>
              </a:rPr>
              <a:t>NumPEx as the software/middleware component of France Exascale</a:t>
            </a:r>
            <a:endParaRPr b="0" lang="en-US" sz="2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25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26" name="PlaceHolder 1"/>
          <p:cNvSpPr>
            <a:spLocks noGrp="1"/>
          </p:cNvSpPr>
          <p:nvPr>
            <p:ph type="sldNum" idx="9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FCFACF-0A71-468E-8D14-7D2E5E0C8A93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NumPEx, an overview"/>
          <p:cNvSpPr/>
          <p:nvPr/>
        </p:nvSpPr>
        <p:spPr>
          <a:xfrm>
            <a:off x="4005360" y="135720"/>
            <a:ext cx="499356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an overview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28" name="Group"/>
          <p:cNvGrpSpPr/>
          <p:nvPr/>
        </p:nvGrpSpPr>
        <p:grpSpPr>
          <a:xfrm>
            <a:off x="5231160" y="4410000"/>
            <a:ext cx="2507040" cy="2507040"/>
            <a:chOff x="5231160" y="4410000"/>
            <a:chExt cx="2507040" cy="2507040"/>
          </a:xfrm>
        </p:grpSpPr>
        <p:sp>
          <p:nvSpPr>
            <p:cNvPr id="129" name="Circle"/>
            <p:cNvSpPr/>
            <p:nvPr/>
          </p:nvSpPr>
          <p:spPr>
            <a:xfrm>
              <a:off x="5231160" y="4410000"/>
              <a:ext cx="2507040" cy="2507040"/>
            </a:xfrm>
            <a:prstGeom prst="ellipse">
              <a:avLst/>
            </a:prstGeom>
            <a:solidFill>
              <a:srgbClr val="2e84bb">
                <a:alpha val="82000"/>
              </a:srgbClr>
            </a:solidFill>
            <a:ln w="25400">
              <a:solidFill>
                <a:srgbClr val="375f7e">
                  <a:alpha val="82000"/>
                </a:srgbClr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lIns="45720" rIns="45720" anchor="t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200" spc="-1" strike="noStrike">
                <a:solidFill>
                  <a:srgbClr val="375f7e"/>
                </a:solidFill>
                <a:latin typeface="Gill Sans"/>
                <a:ea typeface="Gill Sans"/>
              </a:endParaRPr>
            </a:p>
          </p:txBody>
        </p:sp>
        <p:sp>
          <p:nvSpPr>
            <p:cNvPr id="130" name="NumPEx"/>
            <p:cNvSpPr/>
            <p:nvPr/>
          </p:nvSpPr>
          <p:spPr>
            <a:xfrm>
              <a:off x="5515560" y="5344920"/>
              <a:ext cx="1973160" cy="639720"/>
            </a:xfrm>
            <a:prstGeom prst="rect">
              <a:avLst/>
            </a:prstGeom>
            <a:noFill/>
            <a:ln w="127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wrap="none" lIns="45720" rIns="4572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i="1" lang="en-US" sz="3600" spc="-1" strike="noStrike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</a:rPr>
                <a:t>NumPEx</a:t>
              </a:r>
              <a:endParaRPr b="0" lang="en-US" sz="36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31" name="Line"/>
          <p:cNvSpPr/>
          <p:nvPr/>
        </p:nvSpPr>
        <p:spPr>
          <a:xfrm flipH="1" flipV="1">
            <a:off x="4611240" y="4663440"/>
            <a:ext cx="628200" cy="357480"/>
          </a:xfrm>
          <a:prstGeom prst="line">
            <a:avLst/>
          </a:prstGeom>
          <a:ln w="101600">
            <a:solidFill>
              <a:srgbClr val="375f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2" name="Rounded Rectangle"/>
          <p:cNvSpPr/>
          <p:nvPr/>
        </p:nvSpPr>
        <p:spPr>
          <a:xfrm>
            <a:off x="4324680" y="1460160"/>
            <a:ext cx="4320000" cy="1507680"/>
          </a:xfrm>
          <a:prstGeom prst="roundRect">
            <a:avLst>
              <a:gd name="adj" fmla="val 15000"/>
            </a:avLst>
          </a:prstGeom>
          <a:solidFill>
            <a:srgbClr val="3ac3ae">
              <a:alpha val="73000"/>
            </a:srgbClr>
          </a:solidFill>
          <a:ln w="25400">
            <a:solidFill>
              <a:srgbClr val="000000">
                <a:alpha val="73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33" name="Prepare the applications for…"/>
          <p:cNvSpPr/>
          <p:nvPr/>
        </p:nvSpPr>
        <p:spPr>
          <a:xfrm>
            <a:off x="4414320" y="1800360"/>
            <a:ext cx="4140360" cy="8816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Prepare the applications for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the Exascale era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Rounded Rectangle"/>
          <p:cNvSpPr/>
          <p:nvPr/>
        </p:nvSpPr>
        <p:spPr>
          <a:xfrm>
            <a:off x="8568720" y="3482280"/>
            <a:ext cx="3675240" cy="1507680"/>
          </a:xfrm>
          <a:prstGeom prst="roundRect">
            <a:avLst>
              <a:gd name="adj" fmla="val 15000"/>
            </a:avLst>
          </a:prstGeom>
          <a:solidFill>
            <a:srgbClr val="6cb8c0">
              <a:alpha val="73000"/>
            </a:srgbClr>
          </a:solidFill>
          <a:ln w="25400">
            <a:solidFill>
              <a:srgbClr val="000000">
                <a:alpha val="73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35" name="Rounded Rectangle"/>
          <p:cNvSpPr/>
          <p:nvPr/>
        </p:nvSpPr>
        <p:spPr>
          <a:xfrm>
            <a:off x="81000" y="3068280"/>
            <a:ext cx="4320000" cy="1977840"/>
          </a:xfrm>
          <a:prstGeom prst="roundRect">
            <a:avLst>
              <a:gd name="adj" fmla="val 11437"/>
            </a:avLst>
          </a:prstGeom>
          <a:solidFill>
            <a:srgbClr val="738fc0">
              <a:alpha val="73000"/>
            </a:srgbClr>
          </a:solidFill>
          <a:ln w="25400">
            <a:solidFill>
              <a:srgbClr val="000000">
                <a:alpha val="73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36" name="Rounded Rectangle"/>
          <p:cNvSpPr/>
          <p:nvPr/>
        </p:nvSpPr>
        <p:spPr>
          <a:xfrm>
            <a:off x="430560" y="7436880"/>
            <a:ext cx="5254200" cy="1507680"/>
          </a:xfrm>
          <a:prstGeom prst="roundRect">
            <a:avLst>
              <a:gd name="adj" fmla="val 15000"/>
            </a:avLst>
          </a:prstGeom>
          <a:solidFill>
            <a:srgbClr val="8e85c0">
              <a:alpha val="73000"/>
            </a:srgbClr>
          </a:solidFill>
          <a:ln w="25400">
            <a:solidFill>
              <a:srgbClr val="000000">
                <a:alpha val="73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37" name="Rounded Rectangle"/>
          <p:cNvSpPr/>
          <p:nvPr/>
        </p:nvSpPr>
        <p:spPr>
          <a:xfrm>
            <a:off x="7552800" y="7372080"/>
            <a:ext cx="5281200" cy="1507680"/>
          </a:xfrm>
          <a:prstGeom prst="roundRect">
            <a:avLst>
              <a:gd name="adj" fmla="val 15000"/>
            </a:avLst>
          </a:prstGeom>
          <a:solidFill>
            <a:srgbClr val="b88cc0">
              <a:alpha val="73000"/>
            </a:srgbClr>
          </a:solidFill>
          <a:ln w="25400">
            <a:solidFill>
              <a:srgbClr val="000000">
                <a:alpha val="73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7657920" y="4659480"/>
            <a:ext cx="620640" cy="362160"/>
          </a:xfrm>
          <a:prstGeom prst="line">
            <a:avLst/>
          </a:prstGeom>
          <a:ln w="101600">
            <a:solidFill>
              <a:srgbClr val="375f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39" name="Line"/>
          <p:cNvSpPr/>
          <p:nvPr/>
        </p:nvSpPr>
        <p:spPr>
          <a:xfrm flipH="1">
            <a:off x="5119560" y="6717960"/>
            <a:ext cx="542160" cy="542160"/>
          </a:xfrm>
          <a:prstGeom prst="line">
            <a:avLst/>
          </a:prstGeom>
          <a:ln w="101600">
            <a:solidFill>
              <a:srgbClr val="375f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0" name="Line"/>
          <p:cNvSpPr/>
          <p:nvPr/>
        </p:nvSpPr>
        <p:spPr>
          <a:xfrm>
            <a:off x="7282080" y="6713280"/>
            <a:ext cx="551520" cy="551880"/>
          </a:xfrm>
          <a:prstGeom prst="line">
            <a:avLst/>
          </a:prstGeom>
          <a:ln w="101600">
            <a:solidFill>
              <a:srgbClr val="375f7e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41" name="Aggregate the French…"/>
          <p:cNvSpPr/>
          <p:nvPr/>
        </p:nvSpPr>
        <p:spPr>
          <a:xfrm>
            <a:off x="8889480" y="3695400"/>
            <a:ext cx="2873880" cy="1095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Aggregate the French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HPC/HPDA/IA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Community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Contribute/accelerate to the emergence of a European Software Stack and strategic applications Exascale capability"/>
          <p:cNvSpPr/>
          <p:nvPr/>
        </p:nvSpPr>
        <p:spPr>
          <a:xfrm>
            <a:off x="153720" y="3351240"/>
            <a:ext cx="4174200" cy="14302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spAutoFit/>
          </a:bodyPr>
          <a:p>
            <a:pPr algn="just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Contribute/accelerate to the emergence of a European Software Stack and strategic applications Exascale capability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Accelerate science/engineering-driven…"/>
          <p:cNvSpPr/>
          <p:nvPr/>
        </p:nvSpPr>
        <p:spPr>
          <a:xfrm>
            <a:off x="640080" y="7650000"/>
            <a:ext cx="4835160" cy="1095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Accelerate science/engineering-driven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developers training and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software productivity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Integrate/validate co-designed methods/libraires…"/>
          <p:cNvSpPr/>
          <p:nvPr/>
        </p:nvSpPr>
        <p:spPr>
          <a:xfrm>
            <a:off x="7680960" y="7584840"/>
            <a:ext cx="5024880" cy="10951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Integrate/validate co-designed methods/libraires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with demonstrators and strategic appli.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46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47" name="PlaceHolder 1"/>
          <p:cNvSpPr>
            <a:spLocks noGrp="1"/>
          </p:cNvSpPr>
          <p:nvPr>
            <p:ph type="sldNum" idx="10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2E7C35-B814-4AAD-A77F-D76D26E6AB96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NumPEx Organisation"/>
          <p:cNvSpPr/>
          <p:nvPr/>
        </p:nvSpPr>
        <p:spPr>
          <a:xfrm>
            <a:off x="4011120" y="135720"/>
            <a:ext cx="498168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 Organisation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Circle"/>
          <p:cNvSpPr/>
          <p:nvPr/>
        </p:nvSpPr>
        <p:spPr>
          <a:xfrm>
            <a:off x="1878840" y="1424160"/>
            <a:ext cx="2507040" cy="2507040"/>
          </a:xfrm>
          <a:prstGeom prst="ellipse">
            <a:avLst/>
          </a:prstGeom>
          <a:solidFill>
            <a:srgbClr val="b61b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50" name="PC1-ExaMA"/>
          <p:cNvSpPr/>
          <p:nvPr/>
        </p:nvSpPr>
        <p:spPr>
          <a:xfrm>
            <a:off x="2037600" y="2150640"/>
            <a:ext cx="218952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20202"/>
                </a:solidFill>
                <a:latin typeface="Arial"/>
                <a:ea typeface="Arial"/>
              </a:rPr>
              <a:t>PC1-ExaMA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Circle"/>
          <p:cNvSpPr/>
          <p:nvPr/>
        </p:nvSpPr>
        <p:spPr>
          <a:xfrm>
            <a:off x="885240" y="3570840"/>
            <a:ext cx="2507040" cy="2507040"/>
          </a:xfrm>
          <a:prstGeom prst="ellipse">
            <a:avLst/>
          </a:prstGeom>
          <a:solidFill>
            <a:srgbClr val="29b6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52" name="PC2-ExaSoft"/>
          <p:cNvSpPr/>
          <p:nvPr/>
        </p:nvSpPr>
        <p:spPr>
          <a:xfrm>
            <a:off x="991440" y="4316760"/>
            <a:ext cx="229464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30303"/>
                </a:solidFill>
                <a:latin typeface="Arial"/>
                <a:ea typeface="Arial"/>
              </a:rPr>
              <a:t>PC2-ExaSoft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Circle"/>
          <p:cNvSpPr/>
          <p:nvPr/>
        </p:nvSpPr>
        <p:spPr>
          <a:xfrm>
            <a:off x="1546560" y="5821920"/>
            <a:ext cx="2507040" cy="2507040"/>
          </a:xfrm>
          <a:prstGeom prst="ellipse">
            <a:avLst/>
          </a:prstGeom>
          <a:solidFill>
            <a:srgbClr val="fcfe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54" name="PC3-ExaDost"/>
          <p:cNvSpPr/>
          <p:nvPr/>
        </p:nvSpPr>
        <p:spPr>
          <a:xfrm>
            <a:off x="1599120" y="6539040"/>
            <a:ext cx="240156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80808"/>
                </a:solidFill>
                <a:latin typeface="Arial"/>
                <a:ea typeface="Arial"/>
              </a:rPr>
              <a:t>PC3-ExaDost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Circle"/>
          <p:cNvSpPr/>
          <p:nvPr/>
        </p:nvSpPr>
        <p:spPr>
          <a:xfrm>
            <a:off x="5248800" y="3570840"/>
            <a:ext cx="2507040" cy="2507040"/>
          </a:xfrm>
          <a:prstGeom prst="ellipse">
            <a:avLst/>
          </a:prstGeom>
          <a:solidFill>
            <a:srgbClr val="60b3ff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56" name="PC5-ExaDIP"/>
          <p:cNvSpPr/>
          <p:nvPr/>
        </p:nvSpPr>
        <p:spPr>
          <a:xfrm>
            <a:off x="5357520" y="4316760"/>
            <a:ext cx="225360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PC5-ExaDIP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Circle"/>
          <p:cNvSpPr/>
          <p:nvPr/>
        </p:nvSpPr>
        <p:spPr>
          <a:xfrm>
            <a:off x="3515400" y="7104960"/>
            <a:ext cx="2507040" cy="2507040"/>
          </a:xfrm>
          <a:prstGeom prst="ellipse">
            <a:avLst/>
          </a:prstGeom>
          <a:solidFill>
            <a:srgbClr val="b60046">
              <a:alpha val="39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58" name="PC4-ExaAToW"/>
          <p:cNvSpPr/>
          <p:nvPr/>
        </p:nvSpPr>
        <p:spPr>
          <a:xfrm>
            <a:off x="3523320" y="7945920"/>
            <a:ext cx="2436480" cy="5162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PC4-ExaAToW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Screenshot 2022-12-27 at 21.42.15.png"/>
          <p:cNvSpPr/>
          <p:nvPr/>
        </p:nvSpPr>
        <p:spPr>
          <a:xfrm>
            <a:off x="9450000" y="2346120"/>
            <a:ext cx="3318480" cy="4956480"/>
          </a:xfrm>
          <a:custGeom>
            <a:avLst/>
            <a:gdLst>
              <a:gd name="textAreaLeft" fmla="*/ 0 w 3318480"/>
              <a:gd name="textAreaRight" fmla="*/ 3318840 w 3318480"/>
              <a:gd name="textAreaTop" fmla="*/ 0 h 4956480"/>
              <a:gd name="textAreaBottom" fmla="*/ 4956840 h 495648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254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Applications"/>
          <p:cNvSpPr/>
          <p:nvPr/>
        </p:nvSpPr>
        <p:spPr>
          <a:xfrm>
            <a:off x="11329560" y="7300800"/>
            <a:ext cx="146556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Applications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Line"/>
          <p:cNvSpPr/>
          <p:nvPr/>
        </p:nvSpPr>
        <p:spPr>
          <a:xfrm>
            <a:off x="7845840" y="4812120"/>
            <a:ext cx="1514160" cy="0"/>
          </a:xfrm>
          <a:prstGeom prst="line">
            <a:avLst/>
          </a:prstGeom>
          <a:ln w="101600">
            <a:solidFill>
              <a:srgbClr val="bddffe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2" name="Line"/>
          <p:cNvSpPr/>
          <p:nvPr/>
        </p:nvSpPr>
        <p:spPr>
          <a:xfrm flipV="1">
            <a:off x="4011480" y="5448600"/>
            <a:ext cx="1306080" cy="992160"/>
          </a:xfrm>
          <a:prstGeom prst="line">
            <a:avLst/>
          </a:prstGeom>
          <a:ln w="101600">
            <a:solidFill>
              <a:srgbClr val="fdff97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3" name="Line"/>
          <p:cNvSpPr/>
          <p:nvPr/>
        </p:nvSpPr>
        <p:spPr>
          <a:xfrm>
            <a:off x="3519720" y="4895640"/>
            <a:ext cx="1662120" cy="0"/>
          </a:xfrm>
          <a:prstGeom prst="line">
            <a:avLst/>
          </a:prstGeom>
          <a:ln w="101600">
            <a:solidFill>
              <a:srgbClr val="a8e298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4" name="Line"/>
          <p:cNvSpPr/>
          <p:nvPr/>
        </p:nvSpPr>
        <p:spPr>
          <a:xfrm flipV="1">
            <a:off x="5209560" y="6095520"/>
            <a:ext cx="731520" cy="992160"/>
          </a:xfrm>
          <a:prstGeom prst="line">
            <a:avLst/>
          </a:prstGeom>
          <a:ln w="101600">
            <a:solidFill>
              <a:srgbClr val="e29ab6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5" name="Line"/>
          <p:cNvSpPr/>
          <p:nvPr/>
        </p:nvSpPr>
        <p:spPr>
          <a:xfrm>
            <a:off x="4335480" y="3393000"/>
            <a:ext cx="1051560" cy="751680"/>
          </a:xfrm>
          <a:prstGeom prst="line">
            <a:avLst/>
          </a:prstGeom>
          <a:ln w="101600">
            <a:solidFill>
              <a:srgbClr val="e1a197">
                <a:alpha val="63000"/>
              </a:srgbClr>
            </a:solidFill>
            <a:round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 anchorCtr="1">
            <a:noAutofit/>
          </a:bodyPr>
          <a:p>
            <a:endParaRPr b="0" lang="en-US" sz="1200" spc="-1" strike="noStrike">
              <a:solidFill>
                <a:srgbClr val="000000"/>
              </a:solidFill>
              <a:latin typeface="Arial"/>
              <a:ea typeface="Arial"/>
            </a:endParaRPr>
          </a:p>
        </p:txBody>
      </p:sp>
      <p:sp>
        <p:nvSpPr>
          <p:cNvPr id="166" name="Methods/Algorithms…"/>
          <p:cNvSpPr/>
          <p:nvPr/>
        </p:nvSpPr>
        <p:spPr>
          <a:xfrm>
            <a:off x="2297520" y="2608920"/>
            <a:ext cx="1670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Methods/Algorithms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HPC softwares/tools…"/>
          <p:cNvSpPr/>
          <p:nvPr/>
        </p:nvSpPr>
        <p:spPr>
          <a:xfrm>
            <a:off x="1302840" y="4859640"/>
            <a:ext cx="17110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HPC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Data-oriented softwares/tools…"/>
          <p:cNvSpPr/>
          <p:nvPr/>
        </p:nvSpPr>
        <p:spPr>
          <a:xfrm>
            <a:off x="1591920" y="7087680"/>
            <a:ext cx="241632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Data-oriented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Architectures/tools for…"/>
          <p:cNvSpPr/>
          <p:nvPr/>
        </p:nvSpPr>
        <p:spPr>
          <a:xfrm>
            <a:off x="3857400" y="8485200"/>
            <a:ext cx="1823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Architectures/tools for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large-scale workflows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Application-driven…"/>
          <p:cNvSpPr/>
          <p:nvPr/>
        </p:nvSpPr>
        <p:spPr>
          <a:xfrm>
            <a:off x="5703840" y="4848480"/>
            <a:ext cx="15616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Application-driven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co-design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72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73" name="PlaceHolder 1"/>
          <p:cNvSpPr>
            <a:spLocks noGrp="1"/>
          </p:cNvSpPr>
          <p:nvPr>
            <p:ph type="sldNum" idx="11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70EC3B-7A65-4F04-828B-BD6E113F7A4F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4" name="NumPEx software stack"/>
          <p:cNvSpPr/>
          <p:nvPr/>
        </p:nvSpPr>
        <p:spPr>
          <a:xfrm>
            <a:off x="3848400" y="135720"/>
            <a:ext cx="530748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 software stack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Circle"/>
          <p:cNvSpPr/>
          <p:nvPr/>
        </p:nvSpPr>
        <p:spPr>
          <a:xfrm>
            <a:off x="2727720" y="1698840"/>
            <a:ext cx="2507040" cy="2507040"/>
          </a:xfrm>
          <a:prstGeom prst="ellipse">
            <a:avLst/>
          </a:prstGeom>
          <a:solidFill>
            <a:srgbClr val="b61b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76" name="PC1-ExaMA"/>
          <p:cNvSpPr/>
          <p:nvPr/>
        </p:nvSpPr>
        <p:spPr>
          <a:xfrm>
            <a:off x="2886480" y="2425320"/>
            <a:ext cx="218952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20202"/>
                </a:solidFill>
                <a:latin typeface="Arial"/>
                <a:ea typeface="Arial"/>
              </a:rPr>
              <a:t>PC1-ExaMA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ircle"/>
          <p:cNvSpPr/>
          <p:nvPr/>
        </p:nvSpPr>
        <p:spPr>
          <a:xfrm>
            <a:off x="1734120" y="3845520"/>
            <a:ext cx="2507040" cy="2507040"/>
          </a:xfrm>
          <a:prstGeom prst="ellipse">
            <a:avLst/>
          </a:prstGeom>
          <a:solidFill>
            <a:srgbClr val="29b6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78" name="PC2-ExaSoft"/>
          <p:cNvSpPr/>
          <p:nvPr/>
        </p:nvSpPr>
        <p:spPr>
          <a:xfrm>
            <a:off x="1840320" y="4591440"/>
            <a:ext cx="229464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30303"/>
                </a:solidFill>
                <a:latin typeface="Arial"/>
                <a:ea typeface="Arial"/>
              </a:rPr>
              <a:t>PC2-ExaSoft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Circle"/>
          <p:cNvSpPr/>
          <p:nvPr/>
        </p:nvSpPr>
        <p:spPr>
          <a:xfrm>
            <a:off x="2395440" y="6096600"/>
            <a:ext cx="2507040" cy="2507040"/>
          </a:xfrm>
          <a:prstGeom prst="ellipse">
            <a:avLst/>
          </a:prstGeom>
          <a:solidFill>
            <a:srgbClr val="fcfe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80" name="PC3-ExaDost"/>
          <p:cNvSpPr/>
          <p:nvPr/>
        </p:nvSpPr>
        <p:spPr>
          <a:xfrm>
            <a:off x="2448000" y="6813720"/>
            <a:ext cx="240156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80808"/>
                </a:solidFill>
                <a:latin typeface="Arial"/>
                <a:ea typeface="Arial"/>
              </a:rPr>
              <a:t>PC3-ExaDost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Methods/Algorithms…"/>
          <p:cNvSpPr/>
          <p:nvPr/>
        </p:nvSpPr>
        <p:spPr>
          <a:xfrm>
            <a:off x="3146400" y="2883240"/>
            <a:ext cx="1670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Methods/Algorithms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HPC softwares/tools…"/>
          <p:cNvSpPr/>
          <p:nvPr/>
        </p:nvSpPr>
        <p:spPr>
          <a:xfrm>
            <a:off x="2151720" y="5134320"/>
            <a:ext cx="17110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HPC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Data-oriented softwares/tools…"/>
          <p:cNvSpPr/>
          <p:nvPr/>
        </p:nvSpPr>
        <p:spPr>
          <a:xfrm>
            <a:off x="2440800" y="7362360"/>
            <a:ext cx="241632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Data-oriented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Screenshot 2022-12-28 at 08.14.19.png" descr="Screenshot 2022-12-28 at 08.14.19.png"/>
          <p:cNvPicPr/>
          <p:nvPr/>
        </p:nvPicPr>
        <p:blipFill>
          <a:blip r:embed="rId1"/>
          <a:stretch/>
        </p:blipFill>
        <p:spPr>
          <a:xfrm>
            <a:off x="5829840" y="1105200"/>
            <a:ext cx="6756120" cy="79880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ounded Rectangle"/>
          <p:cNvSpPr/>
          <p:nvPr/>
        </p:nvSpPr>
        <p:spPr>
          <a:xfrm>
            <a:off x="5717520" y="4252680"/>
            <a:ext cx="574668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86" name="Rounded Rectangle"/>
          <p:cNvSpPr/>
          <p:nvPr/>
        </p:nvSpPr>
        <p:spPr>
          <a:xfrm>
            <a:off x="4847760" y="2870280"/>
            <a:ext cx="574668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87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88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 type="sldNum" idx="12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A2B129-C0A4-4E7D-8303-B196DFEE2C28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NumPEx, Exa-MA"/>
          <p:cNvSpPr/>
          <p:nvPr/>
        </p:nvSpPr>
        <p:spPr>
          <a:xfrm>
            <a:off x="4476960" y="135720"/>
            <a:ext cx="405036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ExaMA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2282760" y="3623040"/>
            <a:ext cx="2507040" cy="2507040"/>
          </a:xfrm>
          <a:prstGeom prst="ellipse">
            <a:avLst/>
          </a:prstGeom>
          <a:solidFill>
            <a:srgbClr val="b61b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192" name="PC1-ExaMA"/>
          <p:cNvSpPr/>
          <p:nvPr/>
        </p:nvSpPr>
        <p:spPr>
          <a:xfrm>
            <a:off x="2441520" y="4349880"/>
            <a:ext cx="218952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20202"/>
                </a:solidFill>
                <a:latin typeface="Arial"/>
                <a:ea typeface="Arial"/>
              </a:rPr>
              <a:t>PC1-ExaMA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Methods/Algorithms…"/>
          <p:cNvSpPr/>
          <p:nvPr/>
        </p:nvSpPr>
        <p:spPr>
          <a:xfrm>
            <a:off x="2701440" y="4807800"/>
            <a:ext cx="167004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Methods/Algorithms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Rounded Rectangle"/>
          <p:cNvSpPr/>
          <p:nvPr/>
        </p:nvSpPr>
        <p:spPr>
          <a:xfrm>
            <a:off x="2896200" y="1487880"/>
            <a:ext cx="381636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195" name="Methods/Algorithms for the Exascale"/>
          <p:cNvSpPr/>
          <p:nvPr/>
        </p:nvSpPr>
        <p:spPr>
          <a:xfrm>
            <a:off x="4383360" y="829800"/>
            <a:ext cx="42379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Methods/Algorithms for the Exascale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Discretization"/>
          <p:cNvSpPr/>
          <p:nvPr/>
        </p:nvSpPr>
        <p:spPr>
          <a:xfrm>
            <a:off x="3805560" y="1832040"/>
            <a:ext cx="19976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Discretization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Reduced order and AI-driven methods…"/>
          <p:cNvSpPr/>
          <p:nvPr/>
        </p:nvSpPr>
        <p:spPr>
          <a:xfrm>
            <a:off x="5134680" y="3017520"/>
            <a:ext cx="5380920" cy="85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10202"/>
                </a:solidFill>
                <a:latin typeface="Optima"/>
                <a:ea typeface="Optima"/>
              </a:rPr>
              <a:t>Reduced order and AI-driven methods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10202"/>
                </a:solidFill>
                <a:latin typeface="Optima"/>
                <a:ea typeface="Optima"/>
              </a:rPr>
              <a:t>for multi-fidelity modelling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Linear, multi-linear and coupled solvers"/>
          <p:cNvSpPr/>
          <p:nvPr/>
        </p:nvSpPr>
        <p:spPr>
          <a:xfrm>
            <a:off x="5841000" y="4596840"/>
            <a:ext cx="54997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10202"/>
                </a:solidFill>
                <a:latin typeface="Optima"/>
                <a:ea typeface="Optima"/>
              </a:rPr>
              <a:t>Linear, multi-linear and coupled solvers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Rounded Rectangle"/>
          <p:cNvSpPr/>
          <p:nvPr/>
        </p:nvSpPr>
        <p:spPr>
          <a:xfrm>
            <a:off x="5290920" y="5654160"/>
            <a:ext cx="659988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00" name="Rounded Rectangle"/>
          <p:cNvSpPr/>
          <p:nvPr/>
        </p:nvSpPr>
        <p:spPr>
          <a:xfrm>
            <a:off x="4100400" y="6948000"/>
            <a:ext cx="371304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01" name="Combine data and models, inverse problems"/>
          <p:cNvSpPr/>
          <p:nvPr/>
        </p:nvSpPr>
        <p:spPr>
          <a:xfrm>
            <a:off x="5496480" y="5998320"/>
            <a:ext cx="61884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Combine data and models, inverse problems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Optimize at Exascale"/>
          <p:cNvSpPr/>
          <p:nvPr/>
        </p:nvSpPr>
        <p:spPr>
          <a:xfrm>
            <a:off x="4474080" y="7291800"/>
            <a:ext cx="29653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Optimize at Exascale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Rounded Rectangle"/>
          <p:cNvSpPr/>
          <p:nvPr/>
        </p:nvSpPr>
        <p:spPr>
          <a:xfrm>
            <a:off x="2428920" y="8298360"/>
            <a:ext cx="3713040" cy="1164600"/>
          </a:xfrm>
          <a:prstGeom prst="roundRect">
            <a:avLst>
              <a:gd name="adj" fmla="val 16350"/>
            </a:avLst>
          </a:prstGeom>
          <a:solidFill>
            <a:srgbClr val="e1a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04" name="Quantify uncertainties"/>
          <p:cNvSpPr/>
          <p:nvPr/>
        </p:nvSpPr>
        <p:spPr>
          <a:xfrm>
            <a:off x="2840760" y="8642160"/>
            <a:ext cx="312696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Quantify uncertainties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5" name="Screenshot 2022-12-28 at 08.04.22.png" descr="Screenshot 2022-12-28 at 08.04.22.png"/>
          <p:cNvPicPr/>
          <p:nvPr/>
        </p:nvPicPr>
        <p:blipFill>
          <a:blip r:embed="rId1"/>
          <a:stretch/>
        </p:blipFill>
        <p:spPr>
          <a:xfrm>
            <a:off x="7353720" y="1335240"/>
            <a:ext cx="4095720" cy="1445400"/>
          </a:xfrm>
          <a:prstGeom prst="rect">
            <a:avLst/>
          </a:prstGeom>
          <a:ln w="12700">
            <a:noFill/>
          </a:ln>
        </p:spPr>
      </p:pic>
      <p:sp>
        <p:nvSpPr>
          <p:cNvPr id="206" name="AMR"/>
          <p:cNvSpPr/>
          <p:nvPr/>
        </p:nvSpPr>
        <p:spPr>
          <a:xfrm>
            <a:off x="10947600" y="1316160"/>
            <a:ext cx="430920" cy="2721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200" spc="-1" strike="noStrike">
                <a:solidFill>
                  <a:srgbClr val="f5ffeb"/>
                </a:solidFill>
                <a:latin typeface="Arial"/>
                <a:ea typeface="Arial"/>
              </a:rPr>
              <a:t>AMR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ounded Rectangle"/>
          <p:cNvSpPr/>
          <p:nvPr/>
        </p:nvSpPr>
        <p:spPr>
          <a:xfrm>
            <a:off x="5717520" y="4252680"/>
            <a:ext cx="4362480" cy="1164600"/>
          </a:xfrm>
          <a:prstGeom prst="roundRect">
            <a:avLst>
              <a:gd name="adj" fmla="val 16350"/>
            </a:avLst>
          </a:prstGeom>
          <a:solidFill>
            <a:srgbClr val="a8e298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08" name="Rounded Rectangle"/>
          <p:cNvSpPr/>
          <p:nvPr/>
        </p:nvSpPr>
        <p:spPr>
          <a:xfrm>
            <a:off x="4847760" y="2870280"/>
            <a:ext cx="5746680" cy="1164600"/>
          </a:xfrm>
          <a:prstGeom prst="roundRect">
            <a:avLst>
              <a:gd name="adj" fmla="val 16350"/>
            </a:avLst>
          </a:prstGeom>
          <a:solidFill>
            <a:srgbClr val="a8e298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09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0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sldNum" idx="13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2E32868-7A06-4A24-A3B3-EB13F83B558B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2" name="NumPEx, Exa-MA"/>
          <p:cNvSpPr/>
          <p:nvPr/>
        </p:nvSpPr>
        <p:spPr>
          <a:xfrm>
            <a:off x="4463280" y="135720"/>
            <a:ext cx="407772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ExaSoft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Rounded Rectangle"/>
          <p:cNvSpPr/>
          <p:nvPr/>
        </p:nvSpPr>
        <p:spPr>
          <a:xfrm>
            <a:off x="2896200" y="1487880"/>
            <a:ext cx="6842880" cy="1164600"/>
          </a:xfrm>
          <a:prstGeom prst="roundRect">
            <a:avLst>
              <a:gd name="adj" fmla="val 16350"/>
            </a:avLst>
          </a:prstGeom>
          <a:solidFill>
            <a:srgbClr val="a8e298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4" name="HPC software/tools for the Exascale"/>
          <p:cNvSpPr/>
          <p:nvPr/>
        </p:nvSpPr>
        <p:spPr>
          <a:xfrm>
            <a:off x="4383000" y="829800"/>
            <a:ext cx="416772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HPC software/tools for the Exascale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Rounded Rectangle"/>
          <p:cNvSpPr/>
          <p:nvPr/>
        </p:nvSpPr>
        <p:spPr>
          <a:xfrm>
            <a:off x="5290920" y="5654160"/>
            <a:ext cx="4860360" cy="1164600"/>
          </a:xfrm>
          <a:prstGeom prst="roundRect">
            <a:avLst>
              <a:gd name="adj" fmla="val 16350"/>
            </a:avLst>
          </a:prstGeom>
          <a:solidFill>
            <a:srgbClr val="a7e196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6" name="Rounded Rectangle"/>
          <p:cNvSpPr/>
          <p:nvPr/>
        </p:nvSpPr>
        <p:spPr>
          <a:xfrm>
            <a:off x="4100400" y="6948000"/>
            <a:ext cx="5320800" cy="1164600"/>
          </a:xfrm>
          <a:prstGeom prst="roundRect">
            <a:avLst>
              <a:gd name="adj" fmla="val 16350"/>
            </a:avLst>
          </a:prstGeom>
          <a:solidFill>
            <a:srgbClr val="a8e298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7" name="Rounded Rectangle"/>
          <p:cNvSpPr/>
          <p:nvPr/>
        </p:nvSpPr>
        <p:spPr>
          <a:xfrm>
            <a:off x="2428920" y="8298360"/>
            <a:ext cx="4568760" cy="1164600"/>
          </a:xfrm>
          <a:prstGeom prst="roundRect">
            <a:avLst>
              <a:gd name="adj" fmla="val 16350"/>
            </a:avLst>
          </a:prstGeom>
          <a:solidFill>
            <a:srgbClr val="a8e298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18" name="Circle"/>
          <p:cNvSpPr/>
          <p:nvPr/>
        </p:nvSpPr>
        <p:spPr>
          <a:xfrm>
            <a:off x="1980000" y="3855240"/>
            <a:ext cx="2507040" cy="2507040"/>
          </a:xfrm>
          <a:prstGeom prst="ellipse">
            <a:avLst/>
          </a:prstGeom>
          <a:solidFill>
            <a:srgbClr val="29b6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219" name="PC2-ExaSoft"/>
          <p:cNvSpPr/>
          <p:nvPr/>
        </p:nvSpPr>
        <p:spPr>
          <a:xfrm>
            <a:off x="2086200" y="4600800"/>
            <a:ext cx="229464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30303"/>
                </a:solidFill>
                <a:latin typeface="Arial"/>
                <a:ea typeface="Arial"/>
              </a:rPr>
              <a:t>PC2-ExaSoft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HPC softwares/tools…"/>
          <p:cNvSpPr/>
          <p:nvPr/>
        </p:nvSpPr>
        <p:spPr>
          <a:xfrm>
            <a:off x="2397240" y="5144040"/>
            <a:ext cx="171108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HPC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"/>
          <p:cNvSpPr/>
          <p:nvPr/>
        </p:nvSpPr>
        <p:spPr>
          <a:xfrm>
            <a:off x="-4153680" y="-284760"/>
            <a:ext cx="654480" cy="4770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Optima"/>
              <a:ea typeface="Optima"/>
            </a:endParaRPr>
          </a:p>
        </p:txBody>
      </p:sp>
      <p:sp>
        <p:nvSpPr>
          <p:cNvPr id="222" name="Energy profiling and control"/>
          <p:cNvSpPr/>
          <p:nvPr/>
        </p:nvSpPr>
        <p:spPr>
          <a:xfrm>
            <a:off x="2716920" y="8580240"/>
            <a:ext cx="399240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Energy profiling and control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ortable, scalable numerical…"/>
          <p:cNvSpPr/>
          <p:nvPr/>
        </p:nvSpPr>
        <p:spPr>
          <a:xfrm>
            <a:off x="5668560" y="5788080"/>
            <a:ext cx="4105080" cy="85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Portable, scalable numerical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building blocks and software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High-level approaches for developing efficient…"/>
          <p:cNvSpPr/>
          <p:nvPr/>
        </p:nvSpPr>
        <p:spPr>
          <a:xfrm>
            <a:off x="3066480" y="1613160"/>
            <a:ext cx="6502320" cy="851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High-level approaches for developing efficient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and composable parallel software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Just-in-Time code optimization with…"/>
          <p:cNvSpPr/>
          <p:nvPr/>
        </p:nvSpPr>
        <p:spPr>
          <a:xfrm>
            <a:off x="5193000" y="3016080"/>
            <a:ext cx="5056200" cy="1033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Just-in-Time code optimization with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continuous feedback loop</a:t>
            </a:r>
            <a:br>
              <a:rPr sz="1200"/>
            </a:b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Runtime Systems at Exascale"/>
          <p:cNvSpPr/>
          <p:nvPr/>
        </p:nvSpPr>
        <p:spPr>
          <a:xfrm>
            <a:off x="5848200" y="4600800"/>
            <a:ext cx="3987720" cy="65304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Runtime Systems at Exascale</a:t>
            </a:r>
            <a:br>
              <a:rPr sz="1200"/>
            </a:b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erformance analysis and prediction"/>
          <p:cNvSpPr/>
          <p:nvPr/>
        </p:nvSpPr>
        <p:spPr>
          <a:xfrm>
            <a:off x="4291200" y="7233480"/>
            <a:ext cx="51400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Performance analysis and prediction 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ounded Rectangle"/>
          <p:cNvSpPr/>
          <p:nvPr/>
        </p:nvSpPr>
        <p:spPr>
          <a:xfrm>
            <a:off x="5717520" y="4252680"/>
            <a:ext cx="5194080" cy="1164600"/>
          </a:xfrm>
          <a:prstGeom prst="roundRect">
            <a:avLst>
              <a:gd name="adj" fmla="val 16350"/>
            </a:avLst>
          </a:prstGeom>
          <a:solidFill>
            <a:srgbClr val="fdff97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29" name="Rounded Rectangle"/>
          <p:cNvSpPr/>
          <p:nvPr/>
        </p:nvSpPr>
        <p:spPr>
          <a:xfrm>
            <a:off x="4847760" y="2870280"/>
            <a:ext cx="5139000" cy="1164600"/>
          </a:xfrm>
          <a:prstGeom prst="roundRect">
            <a:avLst>
              <a:gd name="adj" fmla="val 16350"/>
            </a:avLst>
          </a:prstGeom>
          <a:solidFill>
            <a:srgbClr val="fdff97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30" name="Rectangle"/>
          <p:cNvSpPr/>
          <p:nvPr/>
        </p:nvSpPr>
        <p:spPr>
          <a:xfrm>
            <a:off x="3530880" y="-3762720"/>
            <a:ext cx="590760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31" name="Rectangle"/>
          <p:cNvSpPr/>
          <p:nvPr/>
        </p:nvSpPr>
        <p:spPr>
          <a:xfrm>
            <a:off x="-978480" y="11618640"/>
            <a:ext cx="14157360" cy="943560"/>
          </a:xfrm>
          <a:prstGeom prst="rect">
            <a:avLst/>
          </a:prstGeom>
          <a:solidFill>
            <a:schemeClr val="accent3">
              <a:lumOff val="44000"/>
              <a:alpha val="62000"/>
            </a:schemeClr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32" name="PlaceHolder 1"/>
          <p:cNvSpPr>
            <a:spLocks noGrp="1"/>
          </p:cNvSpPr>
          <p:nvPr>
            <p:ph type="sldNum" idx="14"/>
          </p:nvPr>
        </p:nvSpPr>
        <p:spPr>
          <a:xfrm>
            <a:off x="9761040" y="9263520"/>
            <a:ext cx="3034080" cy="5202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f9fdfa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86272F6-3E48-42D9-B398-29106A0A5270}" type="slidenum">
              <a:rPr b="0" lang="en-US" sz="1200" spc="-1" strike="noStrike">
                <a:solidFill>
                  <a:srgbClr val="f9fdfa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NumPEx, Exa-MA"/>
          <p:cNvSpPr/>
          <p:nvPr/>
        </p:nvSpPr>
        <p:spPr>
          <a:xfrm>
            <a:off x="4403160" y="135720"/>
            <a:ext cx="4198320" cy="736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4250" spc="-1" strike="noStrike">
                <a:solidFill>
                  <a:srgbClr val="2f5597"/>
                </a:solidFill>
                <a:latin typeface="Times New Roman"/>
                <a:ea typeface="Times New Roman"/>
              </a:rPr>
              <a:t>NumPEx, ExaDost</a:t>
            </a:r>
            <a:endParaRPr b="0" lang="en-US" sz="42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Rounded Rectangle"/>
          <p:cNvSpPr/>
          <p:nvPr/>
        </p:nvSpPr>
        <p:spPr>
          <a:xfrm>
            <a:off x="2896200" y="1487880"/>
            <a:ext cx="3816360" cy="1164600"/>
          </a:xfrm>
          <a:prstGeom prst="roundRect">
            <a:avLst>
              <a:gd name="adj" fmla="val 16350"/>
            </a:avLst>
          </a:prstGeom>
          <a:solidFill>
            <a:srgbClr val="fdff97"/>
          </a:solidFill>
          <a:ln w="25400">
            <a:solidFill>
              <a:srgbClr val="000000">
                <a:alpha val="60000"/>
              </a:srgbClr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35" name="Data-oriented sfotwares/tools for the Exascale"/>
          <p:cNvSpPr/>
          <p:nvPr/>
        </p:nvSpPr>
        <p:spPr>
          <a:xfrm>
            <a:off x="3852360" y="829800"/>
            <a:ext cx="530028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26353c"/>
                </a:solidFill>
                <a:latin typeface="Arial"/>
                <a:ea typeface="Arial"/>
              </a:rPr>
              <a:t>Data-oriented sfotwares/tools for the Exascale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ircle"/>
          <p:cNvSpPr/>
          <p:nvPr/>
        </p:nvSpPr>
        <p:spPr>
          <a:xfrm>
            <a:off x="2158920" y="3898440"/>
            <a:ext cx="2507040" cy="2507040"/>
          </a:xfrm>
          <a:prstGeom prst="ellipse">
            <a:avLst/>
          </a:prstGeom>
          <a:solidFill>
            <a:srgbClr val="fcfe00">
              <a:alpha val="41000"/>
            </a:srgbClr>
          </a:solidFill>
          <a:ln w="25400">
            <a:solidFill>
              <a:srgbClr val="375f7e">
                <a:alpha val="82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375f7e"/>
              </a:solidFill>
              <a:latin typeface="Gill Sans"/>
              <a:ea typeface="Gill Sans"/>
            </a:endParaRPr>
          </a:p>
        </p:txBody>
      </p:sp>
      <p:sp>
        <p:nvSpPr>
          <p:cNvPr id="237" name="PC3-ExaDost"/>
          <p:cNvSpPr/>
          <p:nvPr/>
        </p:nvSpPr>
        <p:spPr>
          <a:xfrm>
            <a:off x="2211840" y="4615560"/>
            <a:ext cx="2401560" cy="546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3000" spc="-1" strike="noStrike">
                <a:solidFill>
                  <a:srgbClr val="080808"/>
                </a:solidFill>
                <a:latin typeface="Arial"/>
                <a:ea typeface="Arial"/>
              </a:rPr>
              <a:t>PC3-ExaDost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Data-oriented softwares/tools…"/>
          <p:cNvSpPr/>
          <p:nvPr/>
        </p:nvSpPr>
        <p:spPr>
          <a:xfrm>
            <a:off x="2204280" y="5164200"/>
            <a:ext cx="2416320" cy="5158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Data-oriented softwares/tools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1400" spc="-1" strike="noStrike">
                <a:solidFill>
                  <a:srgbClr val="020202"/>
                </a:solidFill>
                <a:latin typeface="Arial"/>
                <a:ea typeface="Arial"/>
              </a:rPr>
              <a:t>for the Exascale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Exascale I/O and storage"/>
          <p:cNvSpPr/>
          <p:nvPr/>
        </p:nvSpPr>
        <p:spPr>
          <a:xfrm>
            <a:off x="3085200" y="1803240"/>
            <a:ext cx="343908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Exascale I/O and storage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Exascale in-situ data processing"/>
          <p:cNvSpPr/>
          <p:nvPr/>
        </p:nvSpPr>
        <p:spPr>
          <a:xfrm>
            <a:off x="5218920" y="3253320"/>
            <a:ext cx="439632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Exascale in-situ data processing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Exascale ML-based data analytics"/>
          <p:cNvSpPr/>
          <p:nvPr/>
        </p:nvSpPr>
        <p:spPr>
          <a:xfrm>
            <a:off x="5993280" y="4596840"/>
            <a:ext cx="4641840" cy="4705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Optima"/>
                <a:ea typeface="Optima"/>
              </a:rPr>
              <a:t>Exascale ML-based data analytics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ircle"/>
          <p:cNvSpPr/>
          <p:nvPr/>
        </p:nvSpPr>
        <p:spPr>
          <a:xfrm>
            <a:off x="6682680" y="5635080"/>
            <a:ext cx="2473200" cy="2478600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43" name="Circle"/>
          <p:cNvSpPr/>
          <p:nvPr/>
        </p:nvSpPr>
        <p:spPr>
          <a:xfrm>
            <a:off x="7698600" y="7144560"/>
            <a:ext cx="2473200" cy="24786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bbe0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44" name="Circle"/>
          <p:cNvSpPr/>
          <p:nvPr/>
        </p:nvSpPr>
        <p:spPr>
          <a:xfrm>
            <a:off x="8689320" y="5635080"/>
            <a:ext cx="2473200" cy="24786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bbe0e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45" name="Large-scale…"/>
          <p:cNvSpPr/>
          <p:nvPr/>
        </p:nvSpPr>
        <p:spPr>
          <a:xfrm>
            <a:off x="7043400" y="6204600"/>
            <a:ext cx="1508400" cy="100440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Large-scale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numerical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simulations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Scalable…"/>
          <p:cNvSpPr/>
          <p:nvPr/>
        </p:nvSpPr>
        <p:spPr>
          <a:xfrm>
            <a:off x="9143640" y="6369840"/>
            <a:ext cx="1805400" cy="699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Scalable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000" spc="-1" strike="noStrike">
                <a:solidFill>
                  <a:srgbClr val="375f7e"/>
                </a:solidFill>
                <a:latin typeface="Arial"/>
                <a:ea typeface="Arial"/>
              </a:rPr>
              <a:t>Data analytics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IA"/>
          <p:cNvSpPr/>
          <p:nvPr/>
        </p:nvSpPr>
        <p:spPr>
          <a:xfrm>
            <a:off x="8742600" y="8338320"/>
            <a:ext cx="385200" cy="43992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i="1" lang="en-US" sz="2300" spc="-1" strike="noStrike">
                <a:solidFill>
                  <a:srgbClr val="375f7e"/>
                </a:solidFill>
                <a:latin typeface="Arial"/>
                <a:ea typeface="Arial"/>
              </a:rPr>
              <a:t>IA</a:t>
            </a:r>
            <a:endParaRPr b="0" lang="en-US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Rectangle"/>
          <p:cNvSpPr/>
          <p:nvPr/>
        </p:nvSpPr>
        <p:spPr>
          <a:xfrm>
            <a:off x="6759000" y="5844600"/>
            <a:ext cx="2077560" cy="2060280"/>
          </a:xfrm>
          <a:prstGeom prst="rect">
            <a:avLst/>
          </a:prstGeom>
          <a:noFill/>
          <a:ln w="38100">
            <a:solidFill>
              <a:srgbClr val="c81d3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49" name="Rectangle"/>
          <p:cNvSpPr/>
          <p:nvPr/>
        </p:nvSpPr>
        <p:spPr>
          <a:xfrm>
            <a:off x="6568200" y="5677200"/>
            <a:ext cx="4734000" cy="3982680"/>
          </a:xfrm>
          <a:prstGeom prst="rect">
            <a:avLst/>
          </a:prstGeom>
          <a:noFill/>
          <a:ln w="38100">
            <a:solidFill>
              <a:srgbClr val="7900b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200" spc="-1" strike="noStrike">
              <a:solidFill>
                <a:srgbClr val="000000"/>
              </a:solidFill>
              <a:latin typeface="Gill Sans"/>
              <a:ea typeface="Gill Sans"/>
            </a:endParaRPr>
          </a:p>
        </p:txBody>
      </p:sp>
      <p:sp>
        <p:nvSpPr>
          <p:cNvPr id="250" name="Exascale capacity"/>
          <p:cNvSpPr/>
          <p:nvPr/>
        </p:nvSpPr>
        <p:spPr>
          <a:xfrm>
            <a:off x="9126000" y="9250560"/>
            <a:ext cx="2133000" cy="39456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i="1" lang="en-US" sz="2000" spc="-1" strike="noStrike">
                <a:solidFill>
                  <a:srgbClr val="7900b6"/>
                </a:solidFill>
                <a:latin typeface="Arial"/>
                <a:ea typeface="Arial"/>
              </a:rPr>
              <a:t>Exascale capacity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LibreOffice/7.4.3.2$MacOSX_AARCH64 LibreOffice_project/1048a8393ae2eeec98dff31b5c133c5f1d08b890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>Mark Asch</cp:lastModifiedBy>
  <cp:lastPrinted>2023-01-17T14:19:56Z</cp:lastPrinted>
  <dcterms:modified xsi:type="dcterms:W3CDTF">2023-01-17T14:28:35Z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44</vt:i4>
  </property>
  <property fmtid="{D5CDD505-2E9C-101B-9397-08002B2CF9AE}" pid="4" name="Slides">
    <vt:i4>44</vt:i4>
  </property>
</Properties>
</file>